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89" r:id="rId2"/>
    <p:sldMasterId id="2147483754" r:id="rId3"/>
    <p:sldMasterId id="2147483767" r:id="rId4"/>
  </p:sldMasterIdLst>
  <p:notesMasterIdLst>
    <p:notesMasterId r:id="rId12"/>
  </p:notesMasterIdLst>
  <p:sldIdLst>
    <p:sldId id="869" r:id="rId5"/>
    <p:sldId id="879" r:id="rId6"/>
    <p:sldId id="876" r:id="rId7"/>
    <p:sldId id="867" r:id="rId8"/>
    <p:sldId id="880" r:id="rId9"/>
    <p:sldId id="881" r:id="rId10"/>
    <p:sldId id="875" r:id="rId11"/>
  </p:sldIdLst>
  <p:sldSz cx="9906000" cy="6858000" type="A4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ronova_m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FBD7"/>
    <a:srgbClr val="00FF00"/>
    <a:srgbClr val="AEFA9C"/>
    <a:srgbClr val="FFC489"/>
    <a:srgbClr val="E0FBFE"/>
    <a:srgbClr val="FE8AF0"/>
    <a:srgbClr val="93F1FB"/>
    <a:srgbClr val="FFD3A7"/>
    <a:srgbClr val="8FF9C1"/>
    <a:srgbClr val="7C94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15" autoAdjust="0"/>
    <p:restoredTop sz="85386" autoAdjust="0"/>
  </p:normalViewPr>
  <p:slideViewPr>
    <p:cSldViewPr>
      <p:cViewPr>
        <p:scale>
          <a:sx n="70" d="100"/>
          <a:sy n="70" d="100"/>
        </p:scale>
        <p:origin x="-24" y="-38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149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9" y="0"/>
            <a:ext cx="2946351" cy="4960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AEB487-FC20-4495-AE6E-D60BA7E92E62}" type="datetimeFigureOut">
              <a:rPr lang="ru-RU"/>
              <a:pPr>
                <a:defRPr/>
              </a:pPr>
              <a:t>24.10.2017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9" y="4715273"/>
            <a:ext cx="5437821" cy="4466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960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9" y="9428960"/>
            <a:ext cx="2946351" cy="4960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01AA8ED-AA28-4CAA-A64F-771309F830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95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60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21" y="3132290"/>
            <a:ext cx="7773297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12BB-7FEB-45F1-BC8A-C10BD5434594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B5535-8437-4EED-8C7E-B1B9E3068A5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30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C7DD7-FE67-4716-9B45-3A0EFD6C0261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09B6D-B1D7-4ED7-BBF5-831BC88894C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58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4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7" y="731523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EEF0-86F3-44F7-94F1-201C886AE72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3443-0B06-4CD2-9CB7-6C979BD8562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283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74" y="274562"/>
            <a:ext cx="8915254" cy="5851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7547-0F38-4E61-848A-CBD2F41655E0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945B-BB89-4C86-981E-8DF377E4D61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573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60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21" y="3132290"/>
            <a:ext cx="7773297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A12BB-7FEB-45F1-BC8A-C10BD5434594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B5535-8437-4EED-8C7E-B1B9E3068A5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407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C89AE-F675-461C-8FF7-91DB2CEA5EA0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6CD41-758D-4934-B9F7-C7E7650B51D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36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80" y="4607511"/>
            <a:ext cx="6468035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3162-30FD-4F55-A02F-C9413D7B3AD6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0F013-FDE7-40D5-B26F-1824E15F4F3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978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D5BB-AA8E-465A-9479-B92504EDBE6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2AB9-6A89-4F75-AFD7-907D18E140B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1550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8D37-AC00-4EE2-A848-3F0A8CEE97EA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811F-A579-44C3-B7DA-C673B809C90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98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705A8-DE07-4BE5-B1F9-B8EAD03907C0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81142-E977-4F42-B332-957263B2DAD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94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60B45-59A2-4D0D-8B23-F1DF8330D59B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349F9-8EB6-47A2-AF23-2138EF9976E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5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C89AE-F675-461C-8FF7-91DB2CEA5EA0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6CD41-758D-4934-B9F7-C7E7650B51DD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412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15"/>
            <a:ext cx="3939092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16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A8C0C-2E98-4580-8A8A-61AE81165581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D9A8-CDAE-4172-BF6B-DC61C13021B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9795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7F34-4B98-4377-93B6-2FA33CA9391A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B9094-D4CD-4236-8314-5B93FC8ECE1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61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C7DD7-FE67-4716-9B45-3A0EFD6C0261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09B6D-B1D7-4ED7-BBF5-831BC88894C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1268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4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7" y="731523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1EEF0-86F3-44F7-94F1-201C886AE72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3443-0B06-4CD2-9CB7-6C979BD8562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135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74" y="274562"/>
            <a:ext cx="8915254" cy="5851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7547-0F38-4E61-848A-CBD2F41655E0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B945B-BB89-4C86-981E-8DF377E4D61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9878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60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21" y="3132290"/>
            <a:ext cx="7773297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4132-BF16-4F1F-B429-BC2B4E9ACEB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59E5C-2784-434D-B81D-0051997353E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7652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41536-C029-433E-9D0F-9186E459D0B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6858F-911A-4C86-A19C-8479C461E425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736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80" y="4607511"/>
            <a:ext cx="6468035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0C3F9-DACE-4251-8882-F2FA37A760FD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26070-FF0F-4F7E-9E4E-73AEBF034D1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7705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68B13-EC33-408A-B613-665CC7B699BC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C98F-91A3-400A-A5B9-A98D385D00F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508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CE5A-3B3D-4371-B789-81F863033364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94678-1DC6-465C-9B96-DE3AA9A214D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964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80" y="4607511"/>
            <a:ext cx="6468035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3162-30FD-4F55-A02F-C9413D7B3AD6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0F013-FDE7-40D5-B26F-1824E15F4F3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9114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83689-3DAA-4F05-93FA-F98DD8F420D9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8469-F99D-4DD7-A63E-B734FE2D946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581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2DC1F-21AB-49D7-89F9-5C7FD9CBC9F8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2C1BE-9D6F-4298-8FCB-38C2DE6663FA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39061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15"/>
            <a:ext cx="3939092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16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FC6E-FDC7-4C82-926E-E006DCE8E54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A8865-6A83-4BBA-9516-B37823705C0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6015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8AC5D-F891-48F7-A2D0-8CC67A15957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82552-08E8-465E-8F1E-70374CAE2D8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1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8029A-23CC-4373-8D30-4BC7D22D5FA7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A158-5A5A-4FE1-BA44-17D7ED420B4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8326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4" y="376518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7" y="731523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EEA1C-9A00-4925-975C-A3901A34DCD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D237A-3DAB-48C3-8BF9-7ECE22A7F01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3321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95374" y="274562"/>
            <a:ext cx="8915254" cy="5851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CFBF6-E444-4FA7-82F1-DE82D51C8539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65CA-1EA3-487C-B57A-8647F124C5FF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729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6611" y="5052546"/>
            <a:ext cx="610676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0B4132-BF16-4F1F-B429-BC2B4E9ACE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59E5C-2784-434D-B81D-0051997353E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5713" y="3132290"/>
            <a:ext cx="7773297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641536-C029-433E-9D0F-9186E459D0B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06858F-911A-4C86-A19C-8479C461E425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38250" y="731520"/>
            <a:ext cx="69342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2628" y="2172648"/>
            <a:ext cx="6463888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0975" y="4607511"/>
            <a:ext cx="646803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70C3F9-DACE-4251-8882-F2FA37A760F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826070-FF0F-4F7E-9E4E-73AEBF034D1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D5BB-AA8E-465A-9479-B92504EDBE6F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2AB9-6A89-4F75-AFD7-907D18E140BB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197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D68B13-EC33-408A-B613-665CC7B699B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18C98F-91A3-400A-A5B9-A98D385D00F6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38249" y="731519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731520"/>
            <a:ext cx="3625596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39CE5A-3B3D-4371-B789-81F863033364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494678-1DC6-465C-9B96-DE3AA9A214DB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C83689-3DAA-4F05-93FA-F98DD8F420D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E18469-F99D-4DD7-A63E-B734FE2D946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62DC1F-21AB-49D7-89F9-5C7FD9CBC9F8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2C1BE-9D6F-4298-8FCB-38C2DE6663F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01"/>
            <a:ext cx="3939092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09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59FC6E-FDC7-4C82-926E-E006DCE8E54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A8865-6A83-4BBA-9516-B37823705C0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78AC5D-F891-48F7-A2D0-8CC67A159572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82552-08E8-465E-8F1E-70374CAE2D8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63750" y="731519"/>
            <a:ext cx="69342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18029A-23CC-4373-8D30-4BC7D22D5FA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29A158-5A5A-4FE1-BA44-17D7ED420B43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49904" y="376517"/>
            <a:ext cx="222885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01123" y="731519"/>
            <a:ext cx="5231728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CEEA1C-9A00-4925-975C-A3901A34DCD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D237A-3DAB-48C3-8BF9-7ECE22A7F013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2818" y="1400327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4577" y="731520"/>
            <a:ext cx="3625596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0" y="1399032"/>
            <a:ext cx="3625596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F8D37-AC00-4EE2-A848-3F0A8CEE97EA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0811F-A579-44C3-B7DA-C673B809C90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7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705A8-DE07-4BE5-B1F9-B8EAD03907C0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81142-E977-4F42-B332-957263B2DAD1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271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60B45-59A2-4D0D-8B23-F1DF8330D59B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349F9-8EB6-47A2-AF23-2138EF9976E2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0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020" y="2209815"/>
            <a:ext cx="3939092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6316" y="731520"/>
            <a:ext cx="4351842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65412" y="3497802"/>
            <a:ext cx="3671048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A8C0C-2E98-4580-8A8A-61AE81165581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5D9A8-CDAE-4172-BF6B-DC61C13021B6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1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906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906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8106" y="1143000"/>
            <a:ext cx="44577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1044" y="1010486"/>
            <a:ext cx="4001957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873" y="4464421"/>
            <a:ext cx="6915500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97F34-4B98-4377-93B6-2FA33CA9391A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B9094-D4CD-4236-8314-5B93FC8ECE13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82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6" y="4371975"/>
            <a:ext cx="70548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8250" y="731838"/>
            <a:ext cx="69342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14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FB52DB2-A4DD-48B6-A93E-1D7461681671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14"/>
            <a:ext cx="363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14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06FEA40-7390-4489-ABA2-10A6EA62538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2986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6" y="4371975"/>
            <a:ext cx="70548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8250" y="731838"/>
            <a:ext cx="69342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14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FB52DB2-A4DD-48B6-A93E-1D7461681671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14"/>
            <a:ext cx="363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14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06FEA40-7390-4489-ABA2-10A6EA625380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833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6" y="4371975"/>
            <a:ext cx="705485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38250" y="731838"/>
            <a:ext cx="69342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14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2C30058-9C15-4573-A173-E0F5BEACD902}" type="datetime1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24.10.2017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14"/>
            <a:ext cx="3632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14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F6ACF41A-D949-462D-A773-EB4232229084}" type="slidenum">
              <a:rPr lang="ru-RU">
                <a:solidFill>
                  <a:prstClr val="black">
                    <a:lumMod val="50000"/>
                    <a:lumOff val="50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64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906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2730" y="4372168"/>
            <a:ext cx="705522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8250" y="732260"/>
            <a:ext cx="69342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86550" y="6172201"/>
            <a:ext cx="27241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2BD9C95-DCDE-427D-BC21-5F03E2545F19}" type="datetime1">
              <a:rPr lang="ru-RU" smtClean="0"/>
              <a:t>24.10.2017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5300" y="6172201"/>
            <a:ext cx="3632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27500" y="6172201"/>
            <a:ext cx="1981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C6F7B35-C0AC-4833-B72E-F22211F8E4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Объект 3"/>
          <p:cNvPicPr>
            <a:picLocks noGrp="1" noChangeAspect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7" y="120650"/>
            <a:ext cx="9794875" cy="6621463"/>
          </a:xfrm>
        </p:spPr>
      </p:pic>
      <p:pic>
        <p:nvPicPr>
          <p:cNvPr id="5123" name="Picture 6" descr="Герб Российской Федерации (герб России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3" y="155575"/>
            <a:ext cx="8239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36650" y="1057275"/>
            <a:ext cx="756285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МИНИСТЕРСТВО ТРАНСПОРТА РОССИЙСКОЙ ФЕДЕРАЦИИ</a:t>
            </a: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/>
            </a:r>
            <a:b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</a:br>
            <a:r>
              <a:rPr lang="ru-RU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/>
                <a:cs typeface="+mn-cs"/>
              </a:rPr>
              <a:t>ФЕДЕРАЛЬНАЯ СЛУЖБА ПО НАДЗОРУ В СФЕРЕ ТРАНСПОРТА</a:t>
            </a:r>
          </a:p>
        </p:txBody>
      </p:sp>
      <p:sp>
        <p:nvSpPr>
          <p:cNvPr id="2053" name="Прямоугольник 7"/>
          <p:cNvSpPr>
            <a:spLocks noChangeArrowheads="1"/>
          </p:cNvSpPr>
          <p:nvPr/>
        </p:nvSpPr>
        <p:spPr bwMode="auto">
          <a:xfrm>
            <a:off x="57150" y="1643050"/>
            <a:ext cx="9734550" cy="15696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Управление государственного авиационного надзора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и надзора за обеспечением транспортной безопасности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по Центральному федеральному округу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EB805F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Федеральной службы по надзору в сфере тран</a:t>
            </a:r>
            <a:r>
              <a:rPr lang="ru-RU" sz="2400" b="1" dirty="0">
                <a:ln>
                  <a:solidFill>
                    <a:srgbClr val="FF0000"/>
                  </a:solidFill>
                </a:ln>
                <a:solidFill>
                  <a:srgbClr val="FF5D5D"/>
                </a:solidFill>
                <a:effectLst>
                  <a:glow rad="63500">
                    <a:srgbClr val="5DCEAF">
                      <a:satMod val="175000"/>
                      <a:alpha val="40000"/>
                    </a:srgbClr>
                  </a:glow>
                </a:effectLst>
                <a:latin typeface="Arial Narrow" pitchFamily="34" charset="0"/>
                <a:cs typeface="Times New Roman" pitchFamily="18" charset="0"/>
              </a:rPr>
              <a:t>спорта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rgbClr val="FF5D5D"/>
              </a:solidFill>
              <a:effectLst>
                <a:glow rad="63500">
                  <a:srgbClr val="5DCEAF">
                    <a:satMod val="175000"/>
                    <a:alpha val="40000"/>
                  </a:srgbClr>
                </a:glow>
              </a:effectLst>
              <a:latin typeface="Trebuchet MS"/>
              <a:cs typeface="+mn-cs"/>
            </a:endParaRPr>
          </a:p>
        </p:txBody>
      </p: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-87560" y="3212716"/>
            <a:ext cx="9993560" cy="338554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altLang="ru-RU" sz="2800" b="1" dirty="0">
              <a:solidFill>
                <a:prstClr val="black"/>
              </a:solidFill>
              <a:effectLst>
                <a:glow rad="63500">
                  <a:srgbClr val="5ECCF3">
                    <a:satMod val="175000"/>
                    <a:alpha val="40000"/>
                  </a:srgbClr>
                </a:glow>
              </a:effectLst>
              <a:latin typeface="Calibri" pitchFamily="34" charset="0"/>
              <a:cs typeface="+mn-cs"/>
            </a:endParaRPr>
          </a:p>
          <a:p>
            <a:pPr algn="ctr">
              <a:defRPr/>
            </a:pP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«Публичное обсуждение результатов </a:t>
            </a:r>
          </a:p>
          <a:p>
            <a:pPr algn="ctr">
              <a:defRPr/>
            </a:pP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правоприменительной </a:t>
            </a:r>
            <a:r>
              <a:rPr lang="ru-RU" alt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практики в сфере транспортной безопасности УГАН </a:t>
            </a: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НОТБ ЦФО Ространснадзора </a:t>
            </a:r>
          </a:p>
          <a:p>
            <a:pPr algn="ctr">
              <a:defRPr/>
            </a:pPr>
            <a:r>
              <a:rPr lang="ru-RU" altLang="ru-RU" sz="2800" b="1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третьем  квартале 2017 года»</a:t>
            </a:r>
          </a:p>
          <a:p>
            <a:pPr algn="r">
              <a:spcAft>
                <a:spcPts val="600"/>
              </a:spcAft>
              <a:defRPr/>
            </a:pPr>
            <a:endParaRPr lang="ru-RU" altLang="ru-RU" sz="2000" b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r">
              <a:spcAft>
                <a:spcPts val="600"/>
              </a:spcAft>
              <a:defRPr/>
            </a:pPr>
            <a:r>
              <a:rPr lang="ru-RU" altLang="ru-RU" sz="2000" b="1" dirty="0" smtClean="0">
                <a:solidFill>
                  <a:srgbClr val="2A267E"/>
                </a:solidFill>
                <a:latin typeface="Calibri" pitchFamily="34" charset="0"/>
                <a:cs typeface="+mn-cs"/>
              </a:rPr>
              <a:t>Октябрь  </a:t>
            </a:r>
            <a:r>
              <a:rPr lang="ru-RU" altLang="ru-RU" sz="2000" b="1" dirty="0">
                <a:solidFill>
                  <a:srgbClr val="2A267E"/>
                </a:solidFill>
                <a:latin typeface="Calibri" pitchFamily="34" charset="0"/>
                <a:cs typeface="+mn-cs"/>
              </a:rPr>
              <a:t>2017 года   </a:t>
            </a:r>
            <a:endParaRPr lang="ru-RU" altLang="ru-RU" sz="20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  <a:p>
            <a:pPr>
              <a:defRPr/>
            </a:pPr>
            <a:endParaRPr lang="ru-RU" altLang="ru-RU" sz="2400" dirty="0">
              <a:solidFill>
                <a:srgbClr val="2A267E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127" name="TextBox 2"/>
          <p:cNvSpPr txBox="1">
            <a:spLocks noChangeArrowheads="1"/>
          </p:cNvSpPr>
          <p:nvPr/>
        </p:nvSpPr>
        <p:spPr bwMode="auto">
          <a:xfrm>
            <a:off x="338146" y="57324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2400" smtClean="0">
              <a:solidFill>
                <a:prstClr val="black"/>
              </a:solidFill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1307566"/>
      </p:ext>
    </p:extLst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67997" y="2042639"/>
            <a:ext cx="6334947" cy="4011875"/>
            <a:chOff x="1729777" y="2042639"/>
            <a:chExt cx="6334947" cy="4011875"/>
          </a:xfrm>
        </p:grpSpPr>
        <p:pic>
          <p:nvPicPr>
            <p:cNvPr id="6" name="Picture 2" descr="C:\Users\dyrin_ai\Desktop\КОЛЛЕГИЯ 2010\итоги\ФО РФ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93732" y="2042639"/>
              <a:ext cx="6070992" cy="4011875"/>
            </a:xfrm>
            <a:prstGeom prst="rect">
              <a:avLst/>
            </a:prstGeom>
            <a:solidFill>
              <a:srgbClr val="C0C0C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6" descr="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9777" y="4851198"/>
              <a:ext cx="395932" cy="292926"/>
            </a:xfrm>
            <a:prstGeom prst="rect">
              <a:avLst/>
            </a:prstGeom>
          </p:spPr>
        </p:pic>
      </p:grpSp>
      <p:sp>
        <p:nvSpPr>
          <p:cNvPr id="8" name="AutoShape 76"/>
          <p:cNvSpPr>
            <a:spLocks/>
          </p:cNvSpPr>
          <p:nvPr/>
        </p:nvSpPr>
        <p:spPr bwMode="auto">
          <a:xfrm>
            <a:off x="5967022" y="6258617"/>
            <a:ext cx="1121814" cy="461923"/>
          </a:xfrm>
          <a:prstGeom prst="borderCallout1">
            <a:avLst>
              <a:gd name="adj1" fmla="val -1002"/>
              <a:gd name="adj2" fmla="val 43093"/>
              <a:gd name="adj3" fmla="val -202879"/>
              <a:gd name="adj4" fmla="val -72273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КРАСНОЯРСКИЙ ТОГАН</a:t>
            </a:r>
          </a:p>
          <a:p>
            <a:pPr algn="ctr">
              <a:defRPr/>
            </a:pPr>
            <a:r>
              <a:rPr lang="ru-RU" sz="800" b="1" dirty="0"/>
              <a:t>г.Красноярск</a:t>
            </a:r>
          </a:p>
        </p:txBody>
      </p:sp>
      <p:sp>
        <p:nvSpPr>
          <p:cNvPr id="9" name="AutoShape 77"/>
          <p:cNvSpPr>
            <a:spLocks/>
          </p:cNvSpPr>
          <p:nvPr/>
        </p:nvSpPr>
        <p:spPr bwMode="auto">
          <a:xfrm>
            <a:off x="3424638" y="2148781"/>
            <a:ext cx="1282170" cy="395934"/>
          </a:xfrm>
          <a:prstGeom prst="borderCallout1">
            <a:avLst>
              <a:gd name="adj1" fmla="val 99491"/>
              <a:gd name="adj2" fmla="val 48817"/>
              <a:gd name="adj3" fmla="val 467078"/>
              <a:gd name="adj4" fmla="val 1543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КОМИ ТОГАН</a:t>
            </a:r>
          </a:p>
          <a:p>
            <a:pPr algn="ctr">
              <a:defRPr/>
            </a:pPr>
            <a:r>
              <a:rPr lang="ru-RU" sz="800" b="1" dirty="0"/>
              <a:t>г. Сыктывкар</a:t>
            </a:r>
          </a:p>
        </p:txBody>
      </p:sp>
      <p:sp>
        <p:nvSpPr>
          <p:cNvPr id="10" name="AutoShape 78"/>
          <p:cNvSpPr>
            <a:spLocks/>
          </p:cNvSpPr>
          <p:nvPr/>
        </p:nvSpPr>
        <p:spPr bwMode="auto">
          <a:xfrm>
            <a:off x="7204147" y="5976886"/>
            <a:ext cx="1121815" cy="593901"/>
          </a:xfrm>
          <a:prstGeom prst="borderCallout1">
            <a:avLst>
              <a:gd name="adj1" fmla="val -1041"/>
              <a:gd name="adj2" fmla="val -463"/>
              <a:gd name="adj3" fmla="val -86690"/>
              <a:gd name="adj4" fmla="val -136948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ВОСТОЧНО-СИБИРСКИЙ ТОГАН</a:t>
            </a:r>
          </a:p>
          <a:p>
            <a:pPr algn="ctr">
              <a:defRPr/>
            </a:pPr>
            <a:r>
              <a:rPr lang="ru-RU" sz="800" b="1" dirty="0"/>
              <a:t>г.Иркутск</a:t>
            </a:r>
          </a:p>
        </p:txBody>
      </p:sp>
      <p:sp>
        <p:nvSpPr>
          <p:cNvPr id="11" name="AutoShape 79"/>
          <p:cNvSpPr>
            <a:spLocks/>
          </p:cNvSpPr>
          <p:nvPr/>
        </p:nvSpPr>
        <p:spPr bwMode="auto">
          <a:xfrm>
            <a:off x="8456410" y="2537558"/>
            <a:ext cx="1335624" cy="461923"/>
          </a:xfrm>
          <a:prstGeom prst="borderCallout1">
            <a:avLst>
              <a:gd name="adj1" fmla="val 51158"/>
              <a:gd name="adj2" fmla="val -78"/>
              <a:gd name="adj3" fmla="val 287854"/>
              <a:gd name="adj4" fmla="val -92252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СЕВЕРО-ВОСТОЧНЫЙ ТОГАН</a:t>
            </a:r>
          </a:p>
          <a:p>
            <a:pPr algn="ctr">
              <a:defRPr/>
            </a:pPr>
            <a:r>
              <a:rPr lang="ru-RU" sz="800" b="1" dirty="0"/>
              <a:t>г.Магадан</a:t>
            </a:r>
          </a:p>
        </p:txBody>
      </p:sp>
      <p:sp>
        <p:nvSpPr>
          <p:cNvPr id="12" name="AutoShape 83"/>
          <p:cNvSpPr>
            <a:spLocks/>
          </p:cNvSpPr>
          <p:nvPr/>
        </p:nvSpPr>
        <p:spPr bwMode="auto">
          <a:xfrm>
            <a:off x="2132813" y="2148781"/>
            <a:ext cx="1253792" cy="395934"/>
          </a:xfrm>
          <a:prstGeom prst="borderCallout1">
            <a:avLst>
              <a:gd name="adj1" fmla="val 99209"/>
              <a:gd name="adj2" fmla="val 49963"/>
              <a:gd name="adj3" fmla="val 449981"/>
              <a:gd name="adj4" fmla="val 99742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АРХАНГЕЛЬСКИЙ ТОГАН</a:t>
            </a:r>
          </a:p>
          <a:p>
            <a:pPr algn="ctr">
              <a:defRPr/>
            </a:pPr>
            <a:r>
              <a:rPr lang="ru-RU" sz="800" b="1" dirty="0"/>
              <a:t>г. Архангельск</a:t>
            </a:r>
          </a:p>
        </p:txBody>
      </p:sp>
      <p:sp>
        <p:nvSpPr>
          <p:cNvPr id="13" name="AutoShape 84"/>
          <p:cNvSpPr>
            <a:spLocks/>
          </p:cNvSpPr>
          <p:nvPr/>
        </p:nvSpPr>
        <p:spPr bwMode="auto">
          <a:xfrm>
            <a:off x="2796194" y="5613653"/>
            <a:ext cx="1123890" cy="366691"/>
          </a:xfrm>
          <a:prstGeom prst="borderCallout1">
            <a:avLst>
              <a:gd name="adj1" fmla="val 1706"/>
              <a:gd name="adj2" fmla="val 92014"/>
              <a:gd name="adj3" fmla="val -104297"/>
              <a:gd name="adj4" fmla="val 86396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ПРИОБСКИЙ ТОГАН</a:t>
            </a:r>
          </a:p>
          <a:p>
            <a:pPr algn="ctr">
              <a:defRPr/>
            </a:pPr>
            <a:r>
              <a:rPr lang="ru-RU" sz="800" b="1" dirty="0"/>
              <a:t>г.Тюмень</a:t>
            </a:r>
          </a:p>
        </p:txBody>
      </p:sp>
      <p:sp>
        <p:nvSpPr>
          <p:cNvPr id="14" name="AutoShape 85"/>
          <p:cNvSpPr>
            <a:spLocks/>
          </p:cNvSpPr>
          <p:nvPr/>
        </p:nvSpPr>
        <p:spPr bwMode="auto">
          <a:xfrm>
            <a:off x="769031" y="6372775"/>
            <a:ext cx="1187803" cy="395934"/>
          </a:xfrm>
          <a:prstGeom prst="borderCallout1">
            <a:avLst>
              <a:gd name="adj1" fmla="val 50918"/>
              <a:gd name="adj2" fmla="val 100396"/>
              <a:gd name="adj3" fmla="val -336382"/>
              <a:gd name="adj4" fmla="val 200571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ТАТАРСКИЙ ТОГАН</a:t>
            </a:r>
          </a:p>
          <a:p>
            <a:pPr algn="ctr">
              <a:defRPr/>
            </a:pPr>
            <a:r>
              <a:rPr lang="ru-RU" sz="800" b="1" dirty="0"/>
              <a:t>г.Казань</a:t>
            </a:r>
          </a:p>
        </p:txBody>
      </p:sp>
      <p:sp>
        <p:nvSpPr>
          <p:cNvPr id="15" name="AutoShape 80"/>
          <p:cNvSpPr>
            <a:spLocks/>
          </p:cNvSpPr>
          <p:nvPr/>
        </p:nvSpPr>
        <p:spPr bwMode="auto">
          <a:xfrm>
            <a:off x="2457533" y="6108819"/>
            <a:ext cx="1781703" cy="659890"/>
          </a:xfrm>
          <a:prstGeom prst="borderCallout1">
            <a:avLst>
              <a:gd name="adj1" fmla="val 568"/>
              <a:gd name="adj2" fmla="val 93277"/>
              <a:gd name="adj3" fmla="val -184922"/>
              <a:gd name="adj4" fmla="val 76705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Уральскому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Екатеринбург</a:t>
            </a:r>
          </a:p>
        </p:txBody>
      </p:sp>
      <p:sp>
        <p:nvSpPr>
          <p:cNvPr id="16" name="AutoShape 75"/>
          <p:cNvSpPr>
            <a:spLocks/>
          </p:cNvSpPr>
          <p:nvPr/>
        </p:nvSpPr>
        <p:spPr bwMode="auto">
          <a:xfrm>
            <a:off x="8456410" y="3196407"/>
            <a:ext cx="1335624" cy="527912"/>
          </a:xfrm>
          <a:prstGeom prst="borderCallout1">
            <a:avLst>
              <a:gd name="adj1" fmla="val 51762"/>
              <a:gd name="adj2" fmla="val -890"/>
              <a:gd name="adj3" fmla="val 120094"/>
              <a:gd name="adj4" fmla="val -50979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КАМЧАТСКИЙ ТОГАН</a:t>
            </a:r>
          </a:p>
          <a:p>
            <a:pPr algn="ctr">
              <a:defRPr/>
            </a:pPr>
            <a:r>
              <a:rPr lang="ru-RU" sz="800" b="1" dirty="0"/>
              <a:t>г.Петропавловск-Камчатский</a:t>
            </a:r>
          </a:p>
        </p:txBody>
      </p:sp>
      <p:sp>
        <p:nvSpPr>
          <p:cNvPr id="17" name="AutoShape 74"/>
          <p:cNvSpPr>
            <a:spLocks/>
          </p:cNvSpPr>
          <p:nvPr/>
        </p:nvSpPr>
        <p:spPr bwMode="auto">
          <a:xfrm>
            <a:off x="8456410" y="3890333"/>
            <a:ext cx="1335624" cy="593900"/>
          </a:xfrm>
          <a:prstGeom prst="borderCallout1">
            <a:avLst>
              <a:gd name="adj1" fmla="val 49532"/>
              <a:gd name="adj2" fmla="val 16"/>
              <a:gd name="adj3" fmla="val 56603"/>
              <a:gd name="adj4" fmla="val -140085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/>
              <a:t>САХА (ЯКУТИЯ)</a:t>
            </a:r>
          </a:p>
          <a:p>
            <a:pPr algn="ctr">
              <a:defRPr/>
            </a:pPr>
            <a:r>
              <a:rPr lang="ru-RU" sz="800" b="1" dirty="0"/>
              <a:t>ТОГАН</a:t>
            </a:r>
          </a:p>
          <a:p>
            <a:pPr algn="ctr">
              <a:defRPr/>
            </a:pPr>
            <a:r>
              <a:rPr lang="ru-RU" sz="800" b="1" dirty="0"/>
              <a:t>г.Якутск</a:t>
            </a:r>
          </a:p>
        </p:txBody>
      </p:sp>
      <p:sp>
        <p:nvSpPr>
          <p:cNvPr id="18" name="AutoShape 69"/>
          <p:cNvSpPr>
            <a:spLocks/>
          </p:cNvSpPr>
          <p:nvPr/>
        </p:nvSpPr>
        <p:spPr bwMode="auto">
          <a:xfrm>
            <a:off x="7977336" y="4792880"/>
            <a:ext cx="1814698" cy="659890"/>
          </a:xfrm>
          <a:prstGeom prst="borderCallout1">
            <a:avLst>
              <a:gd name="adj1" fmla="val 52385"/>
              <a:gd name="adj2" fmla="val -85"/>
              <a:gd name="adj3" fmla="val -5986"/>
              <a:gd name="adj4" fmla="val -56668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Дальневосточному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г.Хабаровск</a:t>
            </a:r>
          </a:p>
        </p:txBody>
      </p:sp>
      <p:sp>
        <p:nvSpPr>
          <p:cNvPr id="19" name="AutoShape 71"/>
          <p:cNvSpPr>
            <a:spLocks/>
          </p:cNvSpPr>
          <p:nvPr/>
        </p:nvSpPr>
        <p:spPr bwMode="auto">
          <a:xfrm>
            <a:off x="4319324" y="6108910"/>
            <a:ext cx="1451759" cy="659799"/>
          </a:xfrm>
          <a:prstGeom prst="borderCallout1">
            <a:avLst>
              <a:gd name="adj1" fmla="val -2001"/>
              <a:gd name="adj2" fmla="val 15858"/>
              <a:gd name="adj3" fmla="val -99207"/>
              <a:gd name="adj4" fmla="val 7454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по Сибирскому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г.Новосибирск</a:t>
            </a:r>
          </a:p>
        </p:txBody>
      </p:sp>
      <p:sp>
        <p:nvSpPr>
          <p:cNvPr id="20" name="AutoShape 73"/>
          <p:cNvSpPr>
            <a:spLocks/>
          </p:cNvSpPr>
          <p:nvPr/>
        </p:nvSpPr>
        <p:spPr bwMode="auto">
          <a:xfrm>
            <a:off x="118269" y="2326713"/>
            <a:ext cx="1800743" cy="672767"/>
          </a:xfrm>
          <a:prstGeom prst="borderCallout1">
            <a:avLst>
              <a:gd name="adj1" fmla="val 46435"/>
              <a:gd name="adj2" fmla="val 99748"/>
              <a:gd name="adj3" fmla="val 385167"/>
              <a:gd name="adj4" fmla="val 146219"/>
            </a:avLst>
          </a:prstGeom>
          <a:solidFill>
            <a:srgbClr val="FE8AF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УГАН НОТБ по Центральному федеральному округу ФСНСТ</a:t>
            </a:r>
          </a:p>
          <a:p>
            <a:pPr algn="ctr">
              <a:defRPr/>
            </a:pPr>
            <a:r>
              <a:rPr lang="ru-RU" sz="1000" b="1" dirty="0"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  <p:sp>
        <p:nvSpPr>
          <p:cNvPr id="21" name="AutoShape 85"/>
          <p:cNvSpPr>
            <a:spLocks/>
          </p:cNvSpPr>
          <p:nvPr/>
        </p:nvSpPr>
        <p:spPr bwMode="auto">
          <a:xfrm>
            <a:off x="118269" y="4007385"/>
            <a:ext cx="1781705" cy="527911"/>
          </a:xfrm>
          <a:prstGeom prst="borderCallout1">
            <a:avLst>
              <a:gd name="adj1" fmla="val 50416"/>
              <a:gd name="adj2" fmla="val 99834"/>
              <a:gd name="adj3" fmla="val 272969"/>
              <a:gd name="adj4" fmla="val 127836"/>
            </a:avLst>
          </a:prstGeom>
          <a:gradFill flip="none" rotWithShape="1">
            <a:gsLst>
              <a:gs pos="0">
                <a:srgbClr val="FFCC00"/>
              </a:gs>
              <a:gs pos="50000">
                <a:srgbClr val="FFFF99"/>
              </a:gs>
              <a:gs pos="100000">
                <a:srgbClr val="FF9933"/>
              </a:gs>
            </a:gsLst>
            <a:path path="circle">
              <a:fillToRect l="100000" t="100000"/>
            </a:path>
            <a:tileRect r="-100000" b="-10000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Отдел надзора за ДГА</a:t>
            </a:r>
          </a:p>
          <a:p>
            <a:pPr algn="ctr">
              <a:defRPr/>
            </a:pPr>
            <a:r>
              <a:rPr lang="ru-RU" sz="900" b="1" dirty="0"/>
              <a:t>МТУ ФСНСТ по СКФО</a:t>
            </a:r>
          </a:p>
          <a:p>
            <a:pPr algn="ctr">
              <a:defRPr/>
            </a:pPr>
            <a:r>
              <a:rPr lang="ru-RU" sz="900" b="1" dirty="0"/>
              <a:t>г. </a:t>
            </a:r>
            <a:r>
              <a:rPr lang="ru-RU" sz="900" b="1" dirty="0" smtClean="0"/>
              <a:t>Минеральные Воды</a:t>
            </a:r>
            <a:endParaRPr lang="ru-RU" sz="900" b="1" dirty="0"/>
          </a:p>
        </p:txBody>
      </p:sp>
      <p:sp>
        <p:nvSpPr>
          <p:cNvPr id="22" name="AutoShape 81"/>
          <p:cNvSpPr>
            <a:spLocks/>
          </p:cNvSpPr>
          <p:nvPr/>
        </p:nvSpPr>
        <p:spPr bwMode="auto">
          <a:xfrm>
            <a:off x="150805" y="1412776"/>
            <a:ext cx="1749375" cy="718560"/>
          </a:xfrm>
          <a:prstGeom prst="borderCallout1">
            <a:avLst>
              <a:gd name="adj1" fmla="val 96585"/>
              <a:gd name="adj2" fmla="val 99019"/>
              <a:gd name="adj3" fmla="val 336577"/>
              <a:gd name="adj4" fmla="val 153657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Северо-Западному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Санкт-Петербург</a:t>
            </a:r>
          </a:p>
        </p:txBody>
      </p:sp>
      <p:sp>
        <p:nvSpPr>
          <p:cNvPr id="23" name="AutoShape 82"/>
          <p:cNvSpPr>
            <a:spLocks/>
          </p:cNvSpPr>
          <p:nvPr/>
        </p:nvSpPr>
        <p:spPr bwMode="auto">
          <a:xfrm>
            <a:off x="150805" y="5616727"/>
            <a:ext cx="1781704" cy="659890"/>
          </a:xfrm>
          <a:prstGeom prst="borderCallout1">
            <a:avLst>
              <a:gd name="adj1" fmla="val 82948"/>
              <a:gd name="adj2" fmla="val 99967"/>
              <a:gd name="adj3" fmla="val -101824"/>
              <a:gd name="adj4" fmla="val 165266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</a:t>
            </a:r>
          </a:p>
          <a:p>
            <a:pPr algn="ctr">
              <a:defRPr/>
            </a:pPr>
            <a:r>
              <a:rPr lang="ru-RU" sz="900" b="1" dirty="0"/>
              <a:t>по Приволжскому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Самара</a:t>
            </a:r>
          </a:p>
        </p:txBody>
      </p:sp>
      <p:sp>
        <p:nvSpPr>
          <p:cNvPr id="24" name="AutoShape 72"/>
          <p:cNvSpPr>
            <a:spLocks/>
          </p:cNvSpPr>
          <p:nvPr/>
        </p:nvSpPr>
        <p:spPr bwMode="auto">
          <a:xfrm>
            <a:off x="118270" y="3184572"/>
            <a:ext cx="1781704" cy="659890"/>
          </a:xfrm>
          <a:prstGeom prst="borderCallout1">
            <a:avLst>
              <a:gd name="adj1" fmla="val 50569"/>
              <a:gd name="adj2" fmla="val 99580"/>
              <a:gd name="adj3" fmla="val 292388"/>
              <a:gd name="adj4" fmla="val 133011"/>
            </a:avLst>
          </a:prstGeom>
          <a:solidFill>
            <a:srgbClr val="FFFF00"/>
          </a:solidFill>
          <a:ln w="254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900" b="1" dirty="0"/>
              <a:t>УГАН НОТБ по Южному федеральному округу ФСНСТ</a:t>
            </a:r>
          </a:p>
          <a:p>
            <a:pPr algn="ctr">
              <a:defRPr/>
            </a:pPr>
            <a:r>
              <a:rPr lang="ru-RU" sz="900" b="1" dirty="0"/>
              <a:t>г. Ростов-на-Дону</a:t>
            </a:r>
          </a:p>
        </p:txBody>
      </p:sp>
      <p:sp>
        <p:nvSpPr>
          <p:cNvPr id="25" name="Блок-схема: узел 24"/>
          <p:cNvSpPr/>
          <p:nvPr/>
        </p:nvSpPr>
        <p:spPr>
          <a:xfrm>
            <a:off x="2724837" y="379134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2615978" y="449325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Блок-схема: узел 26"/>
          <p:cNvSpPr/>
          <p:nvPr/>
        </p:nvSpPr>
        <p:spPr>
          <a:xfrm>
            <a:off x="2391075" y="5023842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2295801" y="5353787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Блок-схема: узел 28"/>
          <p:cNvSpPr/>
          <p:nvPr/>
        </p:nvSpPr>
        <p:spPr>
          <a:xfrm>
            <a:off x="3714673" y="4792331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Блок-схема: узел 29"/>
          <p:cNvSpPr/>
          <p:nvPr/>
        </p:nvSpPr>
        <p:spPr>
          <a:xfrm>
            <a:off x="4357544" y="5353787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Блок-схема: узел 30"/>
          <p:cNvSpPr/>
          <p:nvPr/>
        </p:nvSpPr>
        <p:spPr>
          <a:xfrm>
            <a:off x="6890869" y="4647156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Блок-схема: узел 31"/>
          <p:cNvSpPr/>
          <p:nvPr/>
        </p:nvSpPr>
        <p:spPr>
          <a:xfrm>
            <a:off x="3386605" y="3890333"/>
            <a:ext cx="41897" cy="41897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Блок-схема: узел 32"/>
          <p:cNvSpPr/>
          <p:nvPr/>
        </p:nvSpPr>
        <p:spPr>
          <a:xfrm flipH="1" flipV="1">
            <a:off x="6566528" y="4173021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Блок-схема: узел 33"/>
          <p:cNvSpPr/>
          <p:nvPr/>
        </p:nvSpPr>
        <p:spPr>
          <a:xfrm flipH="1" flipV="1">
            <a:off x="6933198" y="4697816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Блок-схема: узел 34"/>
          <p:cNvSpPr/>
          <p:nvPr/>
        </p:nvSpPr>
        <p:spPr>
          <a:xfrm flipH="1" flipV="1">
            <a:off x="7204147" y="3820854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Блок-схема: узел 35"/>
          <p:cNvSpPr/>
          <p:nvPr/>
        </p:nvSpPr>
        <p:spPr>
          <a:xfrm flipH="1" flipV="1">
            <a:off x="7758857" y="3795268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Блок-схема: узел 36"/>
          <p:cNvSpPr/>
          <p:nvPr/>
        </p:nvSpPr>
        <p:spPr>
          <a:xfrm flipH="1" flipV="1">
            <a:off x="5094607" y="5263360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Блок-схема: узел 37"/>
          <p:cNvSpPr/>
          <p:nvPr/>
        </p:nvSpPr>
        <p:spPr>
          <a:xfrm flipH="1" flipV="1">
            <a:off x="5595360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Блок-схема: узел 38"/>
          <p:cNvSpPr/>
          <p:nvPr/>
        </p:nvSpPr>
        <p:spPr>
          <a:xfrm flipH="1" flipV="1">
            <a:off x="4399873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Блок-схема: узел 39"/>
          <p:cNvSpPr/>
          <p:nvPr/>
        </p:nvSpPr>
        <p:spPr>
          <a:xfrm flipH="1" flipV="1">
            <a:off x="3757002" y="4844057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Блок-схема: узел 40"/>
          <p:cNvSpPr/>
          <p:nvPr/>
        </p:nvSpPr>
        <p:spPr>
          <a:xfrm flipH="1" flipV="1">
            <a:off x="2344224" y="540551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Блок-схема: узел 41"/>
          <p:cNvSpPr/>
          <p:nvPr/>
        </p:nvSpPr>
        <p:spPr>
          <a:xfrm flipH="1" flipV="1">
            <a:off x="2433404" y="5071100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Блок-схема: узел 42"/>
          <p:cNvSpPr/>
          <p:nvPr/>
        </p:nvSpPr>
        <p:spPr>
          <a:xfrm flipH="1" flipV="1">
            <a:off x="2658307" y="4552641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Блок-схема: узел 43"/>
          <p:cNvSpPr/>
          <p:nvPr/>
        </p:nvSpPr>
        <p:spPr>
          <a:xfrm flipH="1" flipV="1">
            <a:off x="2778968" y="3834148"/>
            <a:ext cx="113309" cy="94515"/>
          </a:xfrm>
          <a:prstGeom prst="flowChartConnector">
            <a:avLst/>
          </a:prstGeom>
          <a:solidFill>
            <a:srgbClr val="FE8A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Блок-схема: узел 44"/>
          <p:cNvSpPr/>
          <p:nvPr/>
        </p:nvSpPr>
        <p:spPr>
          <a:xfrm flipH="1" flipV="1">
            <a:off x="3329951" y="3884973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Блок-схема: узел 45"/>
          <p:cNvSpPr/>
          <p:nvPr/>
        </p:nvSpPr>
        <p:spPr>
          <a:xfrm flipH="1" flipV="1">
            <a:off x="3568368" y="3942059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Блок-схема: узел 46"/>
          <p:cNvSpPr/>
          <p:nvPr/>
        </p:nvSpPr>
        <p:spPr>
          <a:xfrm flipH="1" flipV="1">
            <a:off x="3097111" y="4976584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Блок-схема: узел 47"/>
          <p:cNvSpPr/>
          <p:nvPr/>
        </p:nvSpPr>
        <p:spPr>
          <a:xfrm flipH="1" flipV="1">
            <a:off x="3040457" y="4882069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Блок-схема: узел 48"/>
          <p:cNvSpPr/>
          <p:nvPr/>
        </p:nvSpPr>
        <p:spPr>
          <a:xfrm flipH="1" flipV="1">
            <a:off x="3716112" y="5174552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Блок-схема: узел 49"/>
          <p:cNvSpPr/>
          <p:nvPr/>
        </p:nvSpPr>
        <p:spPr>
          <a:xfrm flipH="1" flipV="1">
            <a:off x="1919012" y="4948452"/>
            <a:ext cx="56654" cy="4725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Блок-схема: узел 50"/>
          <p:cNvSpPr/>
          <p:nvPr/>
        </p:nvSpPr>
        <p:spPr>
          <a:xfrm>
            <a:off x="2998128" y="4834369"/>
            <a:ext cx="197967" cy="197967"/>
          </a:xfrm>
          <a:prstGeom prst="flowChartConnecto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AutoShape 85"/>
          <p:cNvSpPr>
            <a:spLocks/>
          </p:cNvSpPr>
          <p:nvPr/>
        </p:nvSpPr>
        <p:spPr bwMode="auto">
          <a:xfrm>
            <a:off x="118270" y="4933352"/>
            <a:ext cx="1187803" cy="395934"/>
          </a:xfrm>
          <a:prstGeom prst="borderCallout1">
            <a:avLst>
              <a:gd name="adj1" fmla="val 47847"/>
              <a:gd name="adj2" fmla="val 99139"/>
              <a:gd name="adj3" fmla="val 14993"/>
              <a:gd name="adj4" fmla="val 155013"/>
            </a:avLst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25400">
            <a:solidFill>
              <a:srgbClr val="0033CC"/>
            </a:solidFill>
            <a:miter lim="800000"/>
            <a:headEnd/>
            <a:tailEnd/>
          </a:ln>
        </p:spPr>
        <p:txBody>
          <a:bodyPr lIns="19349" tIns="9674" rIns="19349" bIns="9674" anchor="ctr"/>
          <a:lstStyle/>
          <a:p>
            <a:pPr algn="ctr">
              <a:defRPr/>
            </a:pPr>
            <a:r>
              <a:rPr lang="ru-RU" sz="800" b="1" dirty="0" smtClean="0"/>
              <a:t>КРЫМСКИЙ ТОГАН</a:t>
            </a:r>
          </a:p>
          <a:p>
            <a:pPr algn="ctr">
              <a:defRPr/>
            </a:pPr>
            <a:r>
              <a:rPr lang="ru-RU" sz="800" b="1" dirty="0"/>
              <a:t>г</a:t>
            </a:r>
            <a:r>
              <a:rPr lang="ru-RU" sz="800" b="1" dirty="0" smtClean="0"/>
              <a:t>.  Симферополь</a:t>
            </a:r>
            <a:endParaRPr lang="ru-RU" sz="800" b="1" dirty="0"/>
          </a:p>
        </p:txBody>
      </p:sp>
      <p:sp>
        <p:nvSpPr>
          <p:cNvPr id="53" name="Блок-схема: узел 52"/>
          <p:cNvSpPr/>
          <p:nvPr/>
        </p:nvSpPr>
        <p:spPr>
          <a:xfrm flipH="1" flipV="1">
            <a:off x="1900180" y="4941168"/>
            <a:ext cx="113309" cy="9451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Rectangle 23"/>
          <p:cNvSpPr>
            <a:spLocks noChangeArrowheads="1"/>
          </p:cNvSpPr>
          <p:nvPr/>
        </p:nvSpPr>
        <p:spPr bwMode="auto">
          <a:xfrm>
            <a:off x="991878" y="203663"/>
            <a:ext cx="8948737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ТЕРРИТОРИАЛЬНАЯ СТРУКТУРА </a:t>
            </a:r>
          </a:p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ГОСУДАРСТВЕННОГО АВИАЦИОННОГО НАДЗОРА</a:t>
            </a:r>
          </a:p>
        </p:txBody>
      </p:sp>
      <p:sp>
        <p:nvSpPr>
          <p:cNvPr id="55" name="Text Box 86"/>
          <p:cNvSpPr txBox="1">
            <a:spLocks noChangeArrowheads="1"/>
          </p:cNvSpPr>
          <p:nvPr/>
        </p:nvSpPr>
        <p:spPr bwMode="auto">
          <a:xfrm>
            <a:off x="1928924" y="879664"/>
            <a:ext cx="7911243" cy="850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9349" tIns="9674" rIns="19349" bIns="9674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nstantia" panose="02030602050306030303" pitchFamily="18" charset="0"/>
              </a:rPr>
              <a:t>7 территориальных Управлений государственного авиационного надзора и надзора за обеспечением транспортной безопасности Ространснадзора и 11 территориальных отделов в составе Управлений</a:t>
            </a:r>
          </a:p>
        </p:txBody>
      </p:sp>
      <p:pic>
        <p:nvPicPr>
          <p:cNvPr id="57" name="Picture 3" descr="Герб ФС"/>
          <p:cNvPicPr>
            <a:picLocks noChangeAspect="1" noChangeArrowheads="1"/>
          </p:cNvPicPr>
          <p:nvPr/>
        </p:nvPicPr>
        <p:blipFill>
          <a:blip r:embed="rId4" cstate="print">
            <a:lum bright="-8000" contrast="34000"/>
          </a:blip>
          <a:srcRect/>
          <a:stretch>
            <a:fillRect/>
          </a:stretch>
        </p:blipFill>
        <p:spPr bwMode="auto">
          <a:xfrm>
            <a:off x="560512" y="116632"/>
            <a:ext cx="696913" cy="64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8" name="Прямоугольник 57"/>
          <p:cNvSpPr/>
          <p:nvPr/>
        </p:nvSpPr>
        <p:spPr>
          <a:xfrm>
            <a:off x="200472" y="836712"/>
            <a:ext cx="1640631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050" b="1" dirty="0" smtClean="0">
                <a:ln w="50800"/>
                <a:solidFill>
                  <a:srgbClr val="CC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nstantia" panose="02030602050306030303" pitchFamily="18" charset="0"/>
              </a:rPr>
              <a:t>ГОСАВИАНАДЗОР</a:t>
            </a:r>
            <a:endParaRPr lang="ru-RU" sz="1050" b="1" dirty="0">
              <a:ln w="50800"/>
              <a:solidFill>
                <a:srgbClr val="CC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nstantia" panose="02030602050306030303" pitchFamily="18" charset="0"/>
            </a:endParaRPr>
          </a:p>
        </p:txBody>
      </p:sp>
      <p:sp>
        <p:nvSpPr>
          <p:cNvPr id="56" name="Номер слайда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BB3203-4934-4E3C-945B-6CC33B71A9C0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44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2000">
        <p14:flythrough dir="out"/>
      </p:transition>
    </mc:Choice>
    <mc:Fallback xmlns="">
      <p:transition spd="slow" advTm="2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409385" y="6237302"/>
            <a:ext cx="1296598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Слайд 3</a:t>
            </a:r>
          </a:p>
        </p:txBody>
      </p:sp>
      <p:pic>
        <p:nvPicPr>
          <p:cNvPr id="11268" name="Picture 3" descr="Герб ФС"/>
          <p:cNvPicPr>
            <a:picLocks noChangeAspect="1" noChangeArrowheads="1"/>
          </p:cNvPicPr>
          <p:nvPr/>
        </p:nvPicPr>
        <p:blipFill>
          <a:blip r:embed="rId2" cstate="print">
            <a:lum bright="-8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92" y="133573"/>
            <a:ext cx="955676" cy="919163"/>
          </a:xfrm>
          <a:prstGeom prst="rect">
            <a:avLst/>
          </a:prstGeom>
          <a:noFill/>
          <a:ln>
            <a:noFill/>
          </a:ln>
          <a:effectLst>
            <a:outerShdw dist="91581" dir="2021404" algn="ctr" rotWithShape="0">
              <a:srgbClr val="0000F6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468111"/>
              </p:ext>
            </p:extLst>
          </p:nvPr>
        </p:nvGraphicFramePr>
        <p:xfrm>
          <a:off x="2865446" y="1628775"/>
          <a:ext cx="4656137" cy="4438652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2664310"/>
                <a:gridCol w="1991827"/>
              </a:tblGrid>
              <a:tr h="5548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событие</a:t>
                      </a:r>
                      <a:endParaRPr lang="ru-RU" sz="2200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chemeClr val="tx2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количество</a:t>
                      </a:r>
                      <a:endParaRPr lang="ru-RU" sz="2200" b="1" dirty="0">
                        <a:solidFill>
                          <a:schemeClr val="tx2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Авария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Катастрофа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С. Инцидент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Инцидент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133</a:t>
                      </a:r>
                      <a:endParaRPr lang="ru-RU" sz="24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ПВС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17</a:t>
                      </a:r>
                      <a:endParaRPr lang="ru-RU" sz="24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ЧП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48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2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2A267E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155</a:t>
                      </a:r>
                      <a:endParaRPr lang="ru-RU" sz="2400" dirty="0">
                        <a:solidFill>
                          <a:srgbClr val="2A267E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1028" name="Picture 4" descr="http://www.cooktrack.com/documents/f8132efede7045b67775822be9911639/img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968" y="836712"/>
            <a:ext cx="7620000" cy="52696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45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167693" y="6381327"/>
            <a:ext cx="1624007" cy="3147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Слайд 3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271596" y="111125"/>
            <a:ext cx="8313737" cy="892552"/>
          </a:xfrm>
          <a:prstGeom prst="rect">
            <a:avLst/>
          </a:prstGeom>
          <a:ln/>
          <a:effectLst>
            <a:outerShdw blurRad="63500" dist="50800" dir="5400000" sx="98000" sy="98000" rotWithShape="0">
              <a:srgbClr val="000000">
                <a:alpha val="20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>
                <a:solidFill>
                  <a:schemeClr val="tx2"/>
                </a:solidFill>
                <a:latin typeface="Candar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>
                <a:solidFill>
                  <a:schemeClr val="tx2"/>
                </a:solidFill>
                <a:latin typeface="Candar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>
                <a:solidFill>
                  <a:schemeClr val="tx2"/>
                </a:solidFill>
                <a:latin typeface="Candar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>
                <a:solidFill>
                  <a:schemeClr val="tx2"/>
                </a:solidFill>
                <a:latin typeface="Candar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800" b="1" dirty="0" smtClean="0">
                <a:solidFill>
                  <a:srgbClr val="C00000"/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42892</a:t>
            </a:r>
            <a:r>
              <a:rPr lang="ru-RU" altLang="ru-RU" b="1" dirty="0" smtClean="0">
                <a:solidFill>
                  <a:srgbClr val="212745">
                    <a:lumMod val="60000"/>
                    <a:lumOff val="40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solidFill>
                  <a:srgbClr val="4E67C8">
                    <a:lumMod val="50000"/>
                  </a:srgbClr>
                </a:solidFill>
                <a:effectLst>
                  <a:glow rad="63500">
                    <a:srgbClr val="5ECCF3">
                      <a:satMod val="175000"/>
                      <a:alpha val="4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(субъекта) транспортной инфраструктуры в ЦФО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920758" y="1047751"/>
            <a:ext cx="20875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Ж/д - 1279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551245" y="3873501"/>
            <a:ext cx="303053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Авто – 35431</a:t>
            </a:r>
          </a:p>
          <a:p>
            <a:pPr eaLnBrk="1" hangingPunct="1"/>
            <a:endParaRPr lang="ru-RU" altLang="ru-RU" sz="2600" b="1" smtClean="0">
              <a:solidFill>
                <a:prstClr val="black"/>
              </a:solidFill>
              <a:cs typeface="+mn-cs"/>
            </a:endParaRPr>
          </a:p>
        </p:txBody>
      </p:sp>
      <p:sp>
        <p:nvSpPr>
          <p:cNvPr id="6150" name="TextBox 5"/>
          <p:cNvSpPr txBox="1">
            <a:spLocks noChangeArrowheads="1"/>
          </p:cNvSpPr>
          <p:nvPr/>
        </p:nvSpPr>
        <p:spPr bwMode="auto">
          <a:xfrm>
            <a:off x="714375" y="3857630"/>
            <a:ext cx="25019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Водный - 82</a:t>
            </a:r>
          </a:p>
        </p:txBody>
      </p:sp>
      <p:sp>
        <p:nvSpPr>
          <p:cNvPr id="6151" name="TextBox 6"/>
          <p:cNvSpPr txBox="1">
            <a:spLocks noChangeArrowheads="1"/>
          </p:cNvSpPr>
          <p:nvPr/>
        </p:nvSpPr>
        <p:spPr bwMode="auto">
          <a:xfrm>
            <a:off x="3163888" y="957265"/>
            <a:ext cx="3265487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Воздушный - 468</a:t>
            </a:r>
          </a:p>
        </p:txBody>
      </p:sp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5984875" y="950914"/>
            <a:ext cx="36004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Мосты и др.- 5180</a:t>
            </a:r>
          </a:p>
        </p:txBody>
      </p:sp>
      <p:sp>
        <p:nvSpPr>
          <p:cNvPr id="6153" name="TextBox 2"/>
          <p:cNvSpPr txBox="1">
            <a:spLocks noChangeArrowheads="1"/>
          </p:cNvSpPr>
          <p:nvPr/>
        </p:nvSpPr>
        <p:spPr bwMode="auto">
          <a:xfrm>
            <a:off x="6142039" y="3856044"/>
            <a:ext cx="34544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600" b="1" smtClean="0">
                <a:solidFill>
                  <a:prstClr val="black"/>
                </a:solidFill>
                <a:cs typeface="+mn-cs"/>
              </a:rPr>
              <a:t>Метрополитен - 452</a:t>
            </a:r>
          </a:p>
        </p:txBody>
      </p:sp>
      <p:pic>
        <p:nvPicPr>
          <p:cNvPr id="6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3" y="111125"/>
            <a:ext cx="1114425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TextBox 1"/>
          <p:cNvSpPr txBox="1">
            <a:spLocks noChangeArrowheads="1"/>
          </p:cNvSpPr>
          <p:nvPr/>
        </p:nvSpPr>
        <p:spPr bwMode="auto">
          <a:xfrm>
            <a:off x="3184529" y="3308353"/>
            <a:ext cx="3887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КА-60</a:t>
            </a:r>
            <a:r>
              <a:rPr lang="en-US" altLang="ru-RU" sz="120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 АОН-22</a:t>
            </a:r>
            <a:r>
              <a:rPr lang="en-US" altLang="ru-RU" sz="120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 А/П-18 (10 МАП)</a:t>
            </a:r>
            <a:r>
              <a:rPr lang="en-US" altLang="ru-RU" sz="1200" smtClean="0">
                <a:solidFill>
                  <a:prstClr val="black"/>
                </a:solidFill>
                <a:cs typeface="+mn-cs"/>
              </a:rPr>
              <a:t>;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ОрВД-11, ТЗК-7 и др. – 350 (</a:t>
            </a:r>
            <a:r>
              <a:rPr lang="ru-RU" altLang="ru-RU" sz="1000" smtClean="0">
                <a:solidFill>
                  <a:prstClr val="black"/>
                </a:solidFill>
                <a:cs typeface="+mn-cs"/>
              </a:rPr>
              <a:t>УТЦ, организац. ТО и Р, владельцы ВС АОН</a:t>
            </a:r>
            <a:r>
              <a:rPr lang="ru-RU" altLang="ru-RU" sz="1200" smtClean="0">
                <a:solidFill>
                  <a:prstClr val="black"/>
                </a:solidFill>
                <a:cs typeface="+mn-cs"/>
              </a:rPr>
              <a:t>)</a:t>
            </a:r>
          </a:p>
        </p:txBody>
      </p:sp>
      <p:pic>
        <p:nvPicPr>
          <p:cNvPr id="6156" name="Picture 18" descr="C:\Users\Куницын\Desktop\Картинки\maxresdefaul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1485900"/>
            <a:ext cx="2592389" cy="185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20" descr="C:\Users\Куницын\Desktop\Картинки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93" y="1449388"/>
            <a:ext cx="254000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8" name="Picture 21" descr="C:\Users\Куницын\Desktop\Картинки\river_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4435475"/>
            <a:ext cx="2592389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9" name="Picture 22" descr="C:\Users\Куницын\Desktop\Картинки\c2RlbGFub3VuYXMucnUvdXBsb2Fkcy8yLzYvMjY3MTM3NDIzNDI3My5qcGVnP19faWQ9MzcxOTY=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4435475"/>
            <a:ext cx="311785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0" name="Picture 23" descr="C:\Users\Куницын\Desktop\Картинки\PR2012122815503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7693" y="4435475"/>
            <a:ext cx="25400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Picture 18" descr="\\Lavrischev\документы иао\ИАО 007\007\Картинки\25155993feccb0d3e93d8bdc50777c3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925" y="1449388"/>
            <a:ext cx="3117850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731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88913"/>
            <a:ext cx="11160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464" name="Group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697865"/>
              </p:ext>
            </p:extLst>
          </p:nvPr>
        </p:nvGraphicFramePr>
        <p:xfrm>
          <a:off x="1496616" y="-27373"/>
          <a:ext cx="7560791" cy="6912757"/>
        </p:xfrm>
        <a:graphic>
          <a:graphicData uri="http://schemas.openxmlformats.org/drawingml/2006/table">
            <a:tbl>
              <a:tblPr/>
              <a:tblGrid>
                <a:gridCol w="1082568"/>
                <a:gridCol w="857461"/>
                <a:gridCol w="2452459"/>
                <a:gridCol w="1584176"/>
                <a:gridCol w="1584127"/>
              </a:tblGrid>
              <a:tr h="979165"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СПРАВКА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 надзорной деятельности УГАН НОТБ ЦФО Ространснадзора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в третьем квартале </a:t>
                      </a:r>
                      <a:r>
                        <a:rPr lang="ru-RU" sz="1400" b="1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2017  года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ТРАНСПОРТНАЯ БЕЗОПАСНОСТЬ      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 </a:t>
                      </a:r>
                    </a:p>
                  </a:txBody>
                  <a:tcPr marL="4111" marR="4111" marT="4111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952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Показатель ТБ + АБ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III </a:t>
                      </a: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квартал 2017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II </a:t>
                      </a: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</a:rPr>
                        <a:t>квартал 2017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Выполнение плана (запланировано/выполнено)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130/36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130/37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algn="l" fontAlgn="b"/>
                      <a:r>
                        <a:rPr lang="ru-RU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Проведено контрольно-надзорных мероприятий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101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rowSpan="1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плановых 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внеплановых 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Участие в проверках других структур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48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row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УЦА ФСНСТ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Прокуратура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13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ФСБ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34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МВД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Выявлено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537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194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Устранено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320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407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Выдано инспекторских предписаний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Составлено протоколов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Вынесено постановлений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241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149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наложенных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4 988 000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6 922 000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12396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взысканных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4 198 000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6 613 000</a:t>
                      </a:r>
                      <a:endParaRPr kumimoji="0" lang="ru-RU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209065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Направлено материалов в суды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 flipH="1">
            <a:off x="1496616" y="952964"/>
            <a:ext cx="4392488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1"/>
          <p:cNvSpPr txBox="1">
            <a:spLocks/>
          </p:cNvSpPr>
          <p:nvPr/>
        </p:nvSpPr>
        <p:spPr bwMode="auto">
          <a:xfrm>
            <a:off x="9057456" y="6381328"/>
            <a:ext cx="864096" cy="47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Слайд 5</a:t>
            </a:r>
            <a:endParaRPr lang="ru-RU" altLang="ru-RU" sz="14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44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88913"/>
            <a:ext cx="11160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 txBox="1">
            <a:spLocks/>
          </p:cNvSpPr>
          <p:nvPr/>
        </p:nvSpPr>
        <p:spPr bwMode="auto">
          <a:xfrm>
            <a:off x="9057456" y="6381328"/>
            <a:ext cx="864096" cy="47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altLang="ru-RU" sz="14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altLang="ru-RU" sz="1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altLang="ru-RU" sz="1400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6536" y="991923"/>
            <a:ext cx="8568952" cy="5246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indent="450215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</a:rPr>
              <a:t>Характерные нарушения вскрытые в ходе КНМ: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/>
              <a:ea typeface="Calibri"/>
            </a:endParaRPr>
          </a:p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1. Отсутствие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Calibri"/>
              </a:rPr>
              <a:t> аттестации и оценки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сил обеспечения транспортной безопасности и подразделений по ТБ.</a:t>
            </a:r>
          </a:p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2. Не представление в компетентные органы полных и достоверных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сведений для проведения категорирования объектов и ТС транспортного комплекса.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/>
              <a:ea typeface="Calibri"/>
            </a:endParaRPr>
          </a:p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3. Отсутствие оценки уязвимости, в том числе дополнительной и не представление ее результатов на утверждение. </a:t>
            </a:r>
          </a:p>
          <a:p>
            <a:pPr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</a:rPr>
              <a:t>4. Не представление в компетентные органы разработанных Планов обеспечения транспортной безопасности для утверждения.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8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8553401" y="6308739"/>
            <a:ext cx="1352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4E67C8"/>
              </a:buClr>
              <a:buSzPct val="100000"/>
              <a:buFont typeface="Symbol" pitchFamily="18" charset="2"/>
              <a:buNone/>
            </a:pPr>
            <a:r>
              <a:rPr lang="ru-RU" altLang="ru-RU" sz="22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Слайд 5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6" y="188916"/>
            <a:ext cx="1116012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464" name="Group 2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609818"/>
              </p:ext>
            </p:extLst>
          </p:nvPr>
        </p:nvGraphicFramePr>
        <p:xfrm>
          <a:off x="2157415" y="0"/>
          <a:ext cx="5616576" cy="6473822"/>
        </p:xfrm>
        <a:graphic>
          <a:graphicData uri="http://schemas.openxmlformats.org/drawingml/2006/table">
            <a:tbl>
              <a:tblPr/>
              <a:tblGrid>
                <a:gridCol w="963104"/>
                <a:gridCol w="762838"/>
                <a:gridCol w="2780772"/>
                <a:gridCol w="1109862"/>
              </a:tblGrid>
              <a:tr h="979466"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СПРАВКА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о надзорной деятельности УГАН НОТБ ЦФО Ространснадзора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третьем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квартале </a:t>
                      </a: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2017  года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ТРАНСПОРТНАЯ БЕЗОПАСНОСТЬ               </a:t>
                      </a:r>
                    </a:p>
                  </a:txBody>
                  <a:tcPr marL="4111" marR="4111" marT="4111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610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Показатель ТБ + АБ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51AD9"/>
                          </a:solidFill>
                          <a:effectLst/>
                          <a:latin typeface="Times New Roman" pitchFamily="18" charset="0"/>
                        </a:rPr>
                        <a:t>2017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Выполнение плана (запланировано/выполнено)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130/100</a:t>
                      </a:r>
                    </a:p>
                  </a:txBody>
                  <a:tcPr marL="9525" marR="9525" marT="9524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Проведено проверок  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324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rowSpan="1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плановых 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внеплановых 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46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авто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жд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речка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АБ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Метро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Участие в проверках других структур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178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Из них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УЦА ФСНСТ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Прокуратура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51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МВД</a:t>
                      </a:r>
                    </a:p>
                  </a:txBody>
                  <a:tcPr marL="4111" marR="4111" marT="4111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79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Выявлено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1157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Выписано инспекторских предписаний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145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Составлено протоколов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305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Вынесено постановлений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560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наложенных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17735000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взысканных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13546000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5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Направлено материалов в суды, в органы прокуратуры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rowSpan="10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 одного инспектора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Проверок всего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7,71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Плановых 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2,4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Внеплановых проверок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1,09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Других проверок (участие в проверках)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4,2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Выявлено нарушений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27,5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Выписано предписаний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3.4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Составлено протоколов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7,2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Вынесено постановлений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13,3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Наложено штрафов (тыс. руб.)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422,2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  <a:tr h="1523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Сумма взысканных штрафов</a:t>
                      </a:r>
                    </a:p>
                  </a:txBody>
                  <a:tcPr marL="4111" marR="4111" marT="4111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20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1pPr>
                      <a:lvl2pPr marL="4572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2pPr>
                      <a:lvl3pPr marL="9144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6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3pPr>
                      <a:lvl4pPr marL="13716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4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4pPr>
                      <a:lvl5pPr marL="1828800" eaLnBrk="0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5pPr>
                      <a:lvl6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6pPr>
                      <a:lvl7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7pPr>
                      <a:lvl8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8pPr>
                      <a:lvl9pPr indent="1443038" eaLnBrk="0" fontAlgn="base" hangingPunct="0">
                        <a:spcBef>
                          <a:spcPct val="20000"/>
                        </a:spcBef>
                        <a:spcAft>
                          <a:spcPts val="300"/>
                        </a:spcAft>
                        <a:buClr>
                          <a:srgbClr val="C3260C"/>
                        </a:buClr>
                        <a:buSzPct val="130000"/>
                        <a:buFont typeface="Georgia" pitchFamily="18" charset="0"/>
                        <a:defRPr sz="1200">
                          <a:solidFill>
                            <a:srgbClr val="404040"/>
                          </a:solidFill>
                          <a:latin typeface="Trebuchet MS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322,5</a:t>
                      </a:r>
                    </a:p>
                  </a:txBody>
                  <a:tcPr marL="9525" marR="9525" marT="952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F0F6"/>
                    </a:solidFill>
                  </a:tcPr>
                </a:tc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 flipH="1">
            <a:off x="2144721" y="981075"/>
            <a:ext cx="453548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76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13743</TotalTime>
  <Words>584</Words>
  <Application>Microsoft Office PowerPoint</Application>
  <PresentationFormat>Лист A4 (210x297 мм)</PresentationFormat>
  <Paragraphs>264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Воздушный поток</vt:lpstr>
      <vt:lpstr>2_Воздушный поток</vt:lpstr>
      <vt:lpstr>6_Воздушный поток</vt:lpstr>
      <vt:lpstr>4_Воздушный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yukaev_ay</dc:creator>
  <cp:lastModifiedBy>Лаврищев</cp:lastModifiedBy>
  <cp:revision>1290</cp:revision>
  <cp:lastPrinted>2017-10-09T09:57:02Z</cp:lastPrinted>
  <dcterms:created xsi:type="dcterms:W3CDTF">2010-02-04T06:27:32Z</dcterms:created>
  <dcterms:modified xsi:type="dcterms:W3CDTF">2017-10-24T17:12:00Z</dcterms:modified>
</cp:coreProperties>
</file>