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4" r:id="rId10"/>
    <p:sldId id="265" r:id="rId11"/>
  </p:sldIdLst>
  <p:sldSz cx="9906000" cy="6858000" type="A4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ronova_m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FBD7"/>
    <a:srgbClr val="00FF00"/>
    <a:srgbClr val="AEFA9C"/>
    <a:srgbClr val="FFC489"/>
    <a:srgbClr val="E0FBFE"/>
    <a:srgbClr val="FE8AF0"/>
    <a:srgbClr val="93F1FB"/>
    <a:srgbClr val="FFD3A7"/>
    <a:srgbClr val="8FF9C1"/>
    <a:srgbClr val="7C9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6" autoAdjust="0"/>
    <p:restoredTop sz="99793" autoAdjust="0"/>
  </p:normalViewPr>
  <p:slideViewPr>
    <p:cSldViewPr>
      <p:cViewPr varScale="1">
        <p:scale>
          <a:sx n="65" d="100"/>
          <a:sy n="65" d="100"/>
        </p:scale>
        <p:origin x="-77" y="-821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149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Укомплектованность штатных единиц должностей, по которым предусмотрено выполнение функций по контролю (надзору)</a:t>
            </a:r>
          </a:p>
        </c:rich>
      </c:tx>
      <c:layout>
        <c:manualLayout>
          <c:xMode val="edge"/>
          <c:yMode val="edge"/>
          <c:x val="0.10002797132668642"/>
          <c:y val="1.69302821202667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Лист1!$A$5</c:f>
              <c:strCache>
                <c:ptCount val="1"/>
                <c:pt idx="0">
                  <c:v>по штату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02448892109336E-2"/>
                  <c:y val="-4.318488379094345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A8F-4E81-AFF5-180EA4C31366}"/>
                </c:ext>
              </c:extLst>
            </c:dLbl>
            <c:dLbl>
              <c:idx val="1"/>
              <c:layout>
                <c:manualLayout>
                  <c:x val="3.1897921293679223E-2"/>
                  <c:y val="-4.31848669345035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8F-4E81-AFF5-180EA4C3136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Лист1!$B$4:$C$4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52</c:v>
                </c:pt>
                <c:pt idx="1">
                  <c:v>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A8F-4E81-AFF5-180EA4C31366}"/>
            </c:ext>
          </c:extLst>
        </c:ser>
        <c:ser>
          <c:idx val="1"/>
          <c:order val="1"/>
          <c:tx>
            <c:strRef>
              <c:f>Лист1!$A$6</c:f>
              <c:strCache>
                <c:ptCount val="1"/>
                <c:pt idx="0">
                  <c:v>фактическое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71393207433862E-2"/>
                  <c:y val="-5.03823447569207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8F-4E81-AFF5-180EA4C31366}"/>
                </c:ext>
              </c:extLst>
            </c:dLbl>
            <c:dLbl>
              <c:idx val="1"/>
              <c:layout>
                <c:manualLayout>
                  <c:x val="3.1897921293679223E-2"/>
                  <c:y val="-5.75798225793380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Лист1!$B$4:$C$4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Лист1!$B$6:$C$6</c:f>
              <c:numCache>
                <c:formatCode>General</c:formatCode>
                <c:ptCount val="2"/>
                <c:pt idx="0">
                  <c:v>48</c:v>
                </c:pt>
                <c:pt idx="1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A8F-4E81-AFF5-180EA4C313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2352768"/>
        <c:axId val="95801856"/>
        <c:axId val="0"/>
      </c:bar3DChart>
      <c:catAx>
        <c:axId val="3235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5801856"/>
        <c:crosses val="autoZero"/>
        <c:auto val="1"/>
        <c:lblAlgn val="ctr"/>
        <c:lblOffset val="100"/>
        <c:noMultiLvlLbl val="0"/>
      </c:catAx>
      <c:valAx>
        <c:axId val="95801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23527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6429265971430904"/>
          <c:y val="0.22517275219954805"/>
          <c:w val="0.21122911121969731"/>
          <c:h val="5.1024804196399272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9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AEB487-FC20-4495-AE6E-D60BA7E92E62}" type="datetimeFigureOut">
              <a:rPr lang="ru-RU"/>
              <a:pPr>
                <a:defRPr/>
              </a:pPr>
              <a:t>25.10.2017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9" y="4715273"/>
            <a:ext cx="5437821" cy="4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960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9" y="9428960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01AA8ED-AA28-4CAA-A64F-771309F830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95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921000" y="552450"/>
            <a:ext cx="3995738" cy="2767013"/>
          </a:xfrm>
          <a:ln/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89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4132-BF16-4F1F-B429-BC2B4E9ACEB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9E5C-2784-434D-B81D-0051997353E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6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8029A-23CC-4373-8D30-4BC7D22D5FA7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A158-5A5A-4FE1-BA44-17D7ED420B4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832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EEA1C-9A00-4925-975C-A3901A34DCD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237A-3DAB-48C3-8BF9-7ECE22A7F01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33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74" y="274562"/>
            <a:ext cx="8915254" cy="5851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CFBF6-E444-4FA7-82F1-DE82D51C8539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65CA-1EA3-487C-B57A-8647F124C5F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41536-C029-433E-9D0F-9186E459D0B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6858F-911A-4C86-A19C-8479C461E42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73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C3F9-DACE-4251-8882-F2FA37A760F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6070-FF0F-4F7E-9E4E-73AEBF034D1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77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68B13-EC33-408A-B613-665CC7B699BC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C98F-91A3-400A-A5B9-A98D385D00F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5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CE5A-3B3D-4371-B789-81F863033364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94678-1DC6-465C-9B96-DE3AA9A214D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6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83689-3DAA-4F05-93FA-F98DD8F420D9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8469-F99D-4DD7-A63E-B734FE2D946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5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2DC1F-21AB-49D7-89F9-5C7FD9CBC9F8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C1BE-9D6F-4298-8FCB-38C2DE6663F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9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FC6E-FDC7-4C82-926E-E006DCE8E54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8865-6A83-4BBA-9516-B37823705C0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0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8AC5D-F891-48F7-A2D0-8CC67A15957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82552-08E8-465E-8F1E-70374CAE2D8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0" y="4371975"/>
            <a:ext cx="70548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8250" y="731838"/>
            <a:ext cx="69342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0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2C30058-9C15-4573-A173-E0F5BEACD90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25.10.2017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0"/>
            <a:ext cx="363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0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6ACF41A-D949-462D-A773-EB423222908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64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3"/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" y="120650"/>
            <a:ext cx="9794875" cy="6621463"/>
          </a:xfrm>
        </p:spPr>
      </p:pic>
      <p:pic>
        <p:nvPicPr>
          <p:cNvPr id="5123" name="Picture 6" descr="Герб Российской Федерации (герб России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3" y="155575"/>
            <a:ext cx="8239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36650" y="1057275"/>
            <a:ext cx="756285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МИНИСТЕРСТВО ТРАНСПОРТА РОССИЙСКОЙ ФЕДЕРАЦИИ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/>
            </a:r>
            <a:b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ФЕДЕРАЛЬНАЯ СЛУЖБА ПО НАДЗОРУ В СФЕРЕ ТРАНСПОРТА</a:t>
            </a:r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57150" y="1643050"/>
            <a:ext cx="9734550" cy="15696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Управление государственного авиационного надзора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и надзора за обеспечением транспортной безопасности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по Центральному федеральному округу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Федеральной службы по надзору в сфере тран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5D5D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спорта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5D5D"/>
              </a:solidFill>
              <a:effectLst>
                <a:glow rad="63500">
                  <a:srgbClr val="5DCEAF">
                    <a:satMod val="175000"/>
                    <a:alpha val="40000"/>
                  </a:srgbClr>
                </a:glow>
              </a:effectLst>
              <a:latin typeface="Trebuchet MS"/>
              <a:cs typeface="+mn-cs"/>
            </a:endParaRP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200472" y="3212710"/>
            <a:ext cx="9591228" cy="3770263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2800" b="1" dirty="0">
              <a:solidFill>
                <a:prstClr val="black"/>
              </a:solidFill>
              <a:effectLst>
                <a:glow rad="63500">
                  <a:srgbClr val="5ECCF3">
                    <a:satMod val="175000"/>
                    <a:alpha val="40000"/>
                  </a:srgbClr>
                </a:glow>
              </a:effectLst>
              <a:latin typeface="Calibri" pitchFamily="34" charset="0"/>
              <a:cs typeface="+mn-cs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«Публичное обсуждение результатов </a:t>
            </a: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правоприменительной практики  </a:t>
            </a: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УГАН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НОТБ ЦФО Ространснадзора </a:t>
            </a:r>
            <a:endParaRPr lang="ru-RU" altLang="ru-RU" sz="2800" b="1" dirty="0" smtClean="0">
              <a:solidFill>
                <a:schemeClr val="accent6">
                  <a:lumMod val="50000"/>
                </a:schemeClr>
              </a:solidFill>
              <a:effectLst>
                <a:glow rad="63500">
                  <a:srgbClr val="5ECCF3">
                    <a:satMod val="175000"/>
                    <a:alpha val="4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третьем  квартале 2017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года»</a:t>
            </a: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 smtClean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r>
              <a:rPr lang="ru-RU" altLang="ru-RU" sz="2000" b="1" dirty="0" smtClean="0">
                <a:solidFill>
                  <a:srgbClr val="2A267E"/>
                </a:solidFill>
                <a:latin typeface="Calibri" pitchFamily="34" charset="0"/>
                <a:cs typeface="+mn-cs"/>
              </a:rPr>
              <a:t>Октябрь  </a:t>
            </a:r>
            <a:r>
              <a:rPr lang="ru-RU" altLang="ru-RU" sz="2000" b="1" dirty="0">
                <a:solidFill>
                  <a:srgbClr val="2A267E"/>
                </a:solidFill>
                <a:latin typeface="Calibri" pitchFamily="34" charset="0"/>
                <a:cs typeface="+mn-cs"/>
              </a:rPr>
              <a:t>2017 года   </a:t>
            </a:r>
            <a:endParaRPr lang="ru-RU" altLang="ru-RU" sz="20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>
              <a:defRPr/>
            </a:pPr>
            <a:endParaRPr lang="ru-RU" altLang="ru-RU" sz="24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127" name="TextBox 2"/>
          <p:cNvSpPr txBox="1">
            <a:spLocks noChangeArrowheads="1"/>
          </p:cNvSpPr>
          <p:nvPr/>
        </p:nvSpPr>
        <p:spPr bwMode="auto">
          <a:xfrm>
            <a:off x="338138" y="573246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400" smtClean="0">
              <a:solidFill>
                <a:prstClr val="black"/>
              </a:solidFill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4029775"/>
      </p:ext>
    </p:extLst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88913"/>
            <a:ext cx="11160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464" name="Group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093607"/>
              </p:ext>
            </p:extLst>
          </p:nvPr>
        </p:nvGraphicFramePr>
        <p:xfrm>
          <a:off x="1496616" y="-27373"/>
          <a:ext cx="7560791" cy="6912757"/>
        </p:xfrm>
        <a:graphic>
          <a:graphicData uri="http://schemas.openxmlformats.org/drawingml/2006/table">
            <a:tbl>
              <a:tblPr/>
              <a:tblGrid>
                <a:gridCol w="1082568"/>
                <a:gridCol w="857461"/>
                <a:gridCol w="2452459"/>
                <a:gridCol w="1584176"/>
                <a:gridCol w="1584127"/>
              </a:tblGrid>
              <a:tr h="979165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СПРАВКА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 надзорной деятельности УГАН НОТБ ЦФО Ространснадзора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в третьем квартале 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2017  года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ТРАНСПОРТНАЯ БЕЗОПАСНОСТЬ      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</a:t>
                      </a:r>
                    </a:p>
                  </a:txBody>
                  <a:tcPr marL="4111" marR="4111" marT="4111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952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Показатель ТБ + АБ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III </a:t>
                      </a: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квартал 2017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II </a:t>
                      </a: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квартал 2017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Выполнение плана (запланировано/выполнено)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130/36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130/37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algn="l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контрольно-надзорных мероприятий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101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rowSpan="1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плановых 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внеплановых 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Участие в проверках других структур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48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УЦА ФСНСТ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Прокуратура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ФСБ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34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МВД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Выявлено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Устранено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320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407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Выдано инспекторских предписаний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Составлено протоколов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Вынесено постановлений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наложенных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4 988 000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6 922 000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взысканных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4 198 000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6 613 000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09065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Направлено материалов в суды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 flipH="1">
            <a:off x="1496616" y="952964"/>
            <a:ext cx="439248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003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67997" y="2042639"/>
            <a:ext cx="6334947" cy="4011875"/>
            <a:chOff x="1729777" y="2042639"/>
            <a:chExt cx="6334947" cy="4011875"/>
          </a:xfrm>
        </p:grpSpPr>
        <p:pic>
          <p:nvPicPr>
            <p:cNvPr id="6" name="Picture 2" descr="C:\Users\dyrin_ai\Desktop\КОЛЛЕГИЯ 2010\итоги\ФО РФ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93732" y="2042639"/>
              <a:ext cx="6070992" cy="4011875"/>
            </a:xfrm>
            <a:prstGeom prst="rect">
              <a:avLst/>
            </a:prstGeom>
            <a:solidFill>
              <a:srgbClr val="C0C0C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6" descr="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9777" y="4851198"/>
              <a:ext cx="395932" cy="292926"/>
            </a:xfrm>
            <a:prstGeom prst="rect">
              <a:avLst/>
            </a:prstGeom>
          </p:spPr>
        </p:pic>
      </p:grpSp>
      <p:sp>
        <p:nvSpPr>
          <p:cNvPr id="8" name="AutoShape 76"/>
          <p:cNvSpPr>
            <a:spLocks/>
          </p:cNvSpPr>
          <p:nvPr/>
        </p:nvSpPr>
        <p:spPr bwMode="auto">
          <a:xfrm>
            <a:off x="5967022" y="6258617"/>
            <a:ext cx="1121814" cy="461923"/>
          </a:xfrm>
          <a:prstGeom prst="borderCallout1">
            <a:avLst>
              <a:gd name="adj1" fmla="val -1002"/>
              <a:gd name="adj2" fmla="val 43093"/>
              <a:gd name="adj3" fmla="val -202879"/>
              <a:gd name="adj4" fmla="val -72273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КРАСНОЯРСКИЙ ТОГАН</a:t>
            </a:r>
          </a:p>
          <a:p>
            <a:pPr algn="ctr">
              <a:defRPr/>
            </a:pPr>
            <a:r>
              <a:rPr lang="ru-RU" sz="800" b="1" dirty="0"/>
              <a:t>г.Красноярск</a:t>
            </a:r>
          </a:p>
        </p:txBody>
      </p:sp>
      <p:sp>
        <p:nvSpPr>
          <p:cNvPr id="9" name="AutoShape 77"/>
          <p:cNvSpPr>
            <a:spLocks/>
          </p:cNvSpPr>
          <p:nvPr/>
        </p:nvSpPr>
        <p:spPr bwMode="auto">
          <a:xfrm>
            <a:off x="3424638" y="2148781"/>
            <a:ext cx="1282170" cy="395934"/>
          </a:xfrm>
          <a:prstGeom prst="borderCallout1">
            <a:avLst>
              <a:gd name="adj1" fmla="val 99491"/>
              <a:gd name="adj2" fmla="val 48817"/>
              <a:gd name="adj3" fmla="val 467078"/>
              <a:gd name="adj4" fmla="val 1543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КОМИ ТОГАН</a:t>
            </a:r>
          </a:p>
          <a:p>
            <a:pPr algn="ctr">
              <a:defRPr/>
            </a:pPr>
            <a:r>
              <a:rPr lang="ru-RU" sz="800" b="1" dirty="0"/>
              <a:t>г. Сыктывкар</a:t>
            </a:r>
          </a:p>
        </p:txBody>
      </p:sp>
      <p:sp>
        <p:nvSpPr>
          <p:cNvPr id="10" name="AutoShape 78"/>
          <p:cNvSpPr>
            <a:spLocks/>
          </p:cNvSpPr>
          <p:nvPr/>
        </p:nvSpPr>
        <p:spPr bwMode="auto">
          <a:xfrm>
            <a:off x="7204147" y="5976886"/>
            <a:ext cx="1121815" cy="593901"/>
          </a:xfrm>
          <a:prstGeom prst="borderCallout1">
            <a:avLst>
              <a:gd name="adj1" fmla="val -1041"/>
              <a:gd name="adj2" fmla="val -463"/>
              <a:gd name="adj3" fmla="val -86690"/>
              <a:gd name="adj4" fmla="val -136948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ВОСТОЧНО-СИБИРСКИЙ ТОГАН</a:t>
            </a:r>
          </a:p>
          <a:p>
            <a:pPr algn="ctr">
              <a:defRPr/>
            </a:pPr>
            <a:r>
              <a:rPr lang="ru-RU" sz="800" b="1" dirty="0"/>
              <a:t>г.Иркутск</a:t>
            </a:r>
          </a:p>
        </p:txBody>
      </p:sp>
      <p:sp>
        <p:nvSpPr>
          <p:cNvPr id="11" name="AutoShape 79"/>
          <p:cNvSpPr>
            <a:spLocks/>
          </p:cNvSpPr>
          <p:nvPr/>
        </p:nvSpPr>
        <p:spPr bwMode="auto">
          <a:xfrm>
            <a:off x="8456410" y="2537558"/>
            <a:ext cx="1335624" cy="461923"/>
          </a:xfrm>
          <a:prstGeom prst="borderCallout1">
            <a:avLst>
              <a:gd name="adj1" fmla="val 51158"/>
              <a:gd name="adj2" fmla="val -78"/>
              <a:gd name="adj3" fmla="val 287854"/>
              <a:gd name="adj4" fmla="val -92252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СЕВЕРО-ВОСТОЧНЫЙ ТОГАН</a:t>
            </a:r>
          </a:p>
          <a:p>
            <a:pPr algn="ctr">
              <a:defRPr/>
            </a:pPr>
            <a:r>
              <a:rPr lang="ru-RU" sz="800" b="1" dirty="0"/>
              <a:t>г.Магадан</a:t>
            </a:r>
          </a:p>
        </p:txBody>
      </p:sp>
      <p:sp>
        <p:nvSpPr>
          <p:cNvPr id="12" name="AutoShape 83"/>
          <p:cNvSpPr>
            <a:spLocks/>
          </p:cNvSpPr>
          <p:nvPr/>
        </p:nvSpPr>
        <p:spPr bwMode="auto">
          <a:xfrm>
            <a:off x="2132813" y="2148781"/>
            <a:ext cx="1253792" cy="395934"/>
          </a:xfrm>
          <a:prstGeom prst="borderCallout1">
            <a:avLst>
              <a:gd name="adj1" fmla="val 99209"/>
              <a:gd name="adj2" fmla="val 49963"/>
              <a:gd name="adj3" fmla="val 449981"/>
              <a:gd name="adj4" fmla="val 99742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АРХАНГЕЛЬСКИЙ ТОГАН</a:t>
            </a:r>
          </a:p>
          <a:p>
            <a:pPr algn="ctr">
              <a:defRPr/>
            </a:pPr>
            <a:r>
              <a:rPr lang="ru-RU" sz="800" b="1" dirty="0"/>
              <a:t>г. Архангельск</a:t>
            </a:r>
          </a:p>
        </p:txBody>
      </p:sp>
      <p:sp>
        <p:nvSpPr>
          <p:cNvPr id="13" name="AutoShape 84"/>
          <p:cNvSpPr>
            <a:spLocks/>
          </p:cNvSpPr>
          <p:nvPr/>
        </p:nvSpPr>
        <p:spPr bwMode="auto">
          <a:xfrm>
            <a:off x="2796194" y="5613653"/>
            <a:ext cx="1123890" cy="366691"/>
          </a:xfrm>
          <a:prstGeom prst="borderCallout1">
            <a:avLst>
              <a:gd name="adj1" fmla="val 1706"/>
              <a:gd name="adj2" fmla="val 92014"/>
              <a:gd name="adj3" fmla="val -104297"/>
              <a:gd name="adj4" fmla="val 86396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ПРИОБСКИЙ ТОГАН</a:t>
            </a:r>
          </a:p>
          <a:p>
            <a:pPr algn="ctr">
              <a:defRPr/>
            </a:pPr>
            <a:r>
              <a:rPr lang="ru-RU" sz="800" b="1" dirty="0"/>
              <a:t>г.Тюмень</a:t>
            </a:r>
          </a:p>
        </p:txBody>
      </p:sp>
      <p:sp>
        <p:nvSpPr>
          <p:cNvPr id="14" name="AutoShape 85"/>
          <p:cNvSpPr>
            <a:spLocks/>
          </p:cNvSpPr>
          <p:nvPr/>
        </p:nvSpPr>
        <p:spPr bwMode="auto">
          <a:xfrm>
            <a:off x="769031" y="6372775"/>
            <a:ext cx="1187803" cy="395934"/>
          </a:xfrm>
          <a:prstGeom prst="borderCallout1">
            <a:avLst>
              <a:gd name="adj1" fmla="val 50918"/>
              <a:gd name="adj2" fmla="val 100396"/>
              <a:gd name="adj3" fmla="val -336382"/>
              <a:gd name="adj4" fmla="val 20057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ТАТАРСКИЙ ТОГАН</a:t>
            </a:r>
          </a:p>
          <a:p>
            <a:pPr algn="ctr">
              <a:defRPr/>
            </a:pPr>
            <a:r>
              <a:rPr lang="ru-RU" sz="800" b="1" dirty="0"/>
              <a:t>г.Казань</a:t>
            </a:r>
          </a:p>
        </p:txBody>
      </p:sp>
      <p:sp>
        <p:nvSpPr>
          <p:cNvPr id="15" name="AutoShape 80"/>
          <p:cNvSpPr>
            <a:spLocks/>
          </p:cNvSpPr>
          <p:nvPr/>
        </p:nvSpPr>
        <p:spPr bwMode="auto">
          <a:xfrm>
            <a:off x="2457533" y="6108819"/>
            <a:ext cx="1781703" cy="659890"/>
          </a:xfrm>
          <a:prstGeom prst="borderCallout1">
            <a:avLst>
              <a:gd name="adj1" fmla="val 568"/>
              <a:gd name="adj2" fmla="val 93277"/>
              <a:gd name="adj3" fmla="val -184922"/>
              <a:gd name="adj4" fmla="val 76705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Уральскому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Екатеринбург</a:t>
            </a:r>
          </a:p>
        </p:txBody>
      </p:sp>
      <p:sp>
        <p:nvSpPr>
          <p:cNvPr id="16" name="AutoShape 75"/>
          <p:cNvSpPr>
            <a:spLocks/>
          </p:cNvSpPr>
          <p:nvPr/>
        </p:nvSpPr>
        <p:spPr bwMode="auto">
          <a:xfrm>
            <a:off x="8456410" y="3196407"/>
            <a:ext cx="1335624" cy="527912"/>
          </a:xfrm>
          <a:prstGeom prst="borderCallout1">
            <a:avLst>
              <a:gd name="adj1" fmla="val 51762"/>
              <a:gd name="adj2" fmla="val -890"/>
              <a:gd name="adj3" fmla="val 120094"/>
              <a:gd name="adj4" fmla="val -50979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КАМЧАТСКИЙ ТОГАН</a:t>
            </a:r>
          </a:p>
          <a:p>
            <a:pPr algn="ctr">
              <a:defRPr/>
            </a:pPr>
            <a:r>
              <a:rPr lang="ru-RU" sz="800" b="1" dirty="0"/>
              <a:t>г.Петропавловск-Камчатский</a:t>
            </a:r>
          </a:p>
        </p:txBody>
      </p:sp>
      <p:sp>
        <p:nvSpPr>
          <p:cNvPr id="17" name="AutoShape 74"/>
          <p:cNvSpPr>
            <a:spLocks/>
          </p:cNvSpPr>
          <p:nvPr/>
        </p:nvSpPr>
        <p:spPr bwMode="auto">
          <a:xfrm>
            <a:off x="8456410" y="3890333"/>
            <a:ext cx="1335624" cy="593900"/>
          </a:xfrm>
          <a:prstGeom prst="borderCallout1">
            <a:avLst>
              <a:gd name="adj1" fmla="val 49532"/>
              <a:gd name="adj2" fmla="val 16"/>
              <a:gd name="adj3" fmla="val 56603"/>
              <a:gd name="adj4" fmla="val -140085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САХА (ЯКУТИЯ)</a:t>
            </a:r>
          </a:p>
          <a:p>
            <a:pPr algn="ctr">
              <a:defRPr/>
            </a:pPr>
            <a:r>
              <a:rPr lang="ru-RU" sz="800" b="1" dirty="0"/>
              <a:t>ТОГАН</a:t>
            </a:r>
          </a:p>
          <a:p>
            <a:pPr algn="ctr">
              <a:defRPr/>
            </a:pPr>
            <a:r>
              <a:rPr lang="ru-RU" sz="800" b="1" dirty="0"/>
              <a:t>г.Якутск</a:t>
            </a:r>
          </a:p>
        </p:txBody>
      </p:sp>
      <p:sp>
        <p:nvSpPr>
          <p:cNvPr id="18" name="AutoShape 69"/>
          <p:cNvSpPr>
            <a:spLocks/>
          </p:cNvSpPr>
          <p:nvPr/>
        </p:nvSpPr>
        <p:spPr bwMode="auto">
          <a:xfrm>
            <a:off x="7977336" y="4792880"/>
            <a:ext cx="1814698" cy="659890"/>
          </a:xfrm>
          <a:prstGeom prst="borderCallout1">
            <a:avLst>
              <a:gd name="adj1" fmla="val 52385"/>
              <a:gd name="adj2" fmla="val -85"/>
              <a:gd name="adj3" fmla="val -5986"/>
              <a:gd name="adj4" fmla="val -56668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Дальневосточному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г.Хабаровск</a:t>
            </a:r>
          </a:p>
        </p:txBody>
      </p:sp>
      <p:sp>
        <p:nvSpPr>
          <p:cNvPr id="19" name="AutoShape 71"/>
          <p:cNvSpPr>
            <a:spLocks/>
          </p:cNvSpPr>
          <p:nvPr/>
        </p:nvSpPr>
        <p:spPr bwMode="auto">
          <a:xfrm>
            <a:off x="4319324" y="6108910"/>
            <a:ext cx="1451759" cy="659799"/>
          </a:xfrm>
          <a:prstGeom prst="borderCallout1">
            <a:avLst>
              <a:gd name="adj1" fmla="val -2001"/>
              <a:gd name="adj2" fmla="val 15858"/>
              <a:gd name="adj3" fmla="val -99207"/>
              <a:gd name="adj4" fmla="val 7454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по Сибирскому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г.Новосибирск</a:t>
            </a: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>
            <a:off x="118269" y="2326713"/>
            <a:ext cx="1800743" cy="672767"/>
          </a:xfrm>
          <a:prstGeom prst="borderCallout1">
            <a:avLst>
              <a:gd name="adj1" fmla="val 46435"/>
              <a:gd name="adj2" fmla="val 99748"/>
              <a:gd name="adj3" fmla="val 385167"/>
              <a:gd name="adj4" fmla="val 146219"/>
            </a:avLst>
          </a:prstGeom>
          <a:solidFill>
            <a:srgbClr val="FE8AF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УГАН НОТБ по Центральному федеральному округу ФСНСТ</a:t>
            </a:r>
          </a:p>
          <a:p>
            <a:pPr algn="ctr">
              <a:defRPr/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sp>
        <p:nvSpPr>
          <p:cNvPr id="21" name="AutoShape 85"/>
          <p:cNvSpPr>
            <a:spLocks/>
          </p:cNvSpPr>
          <p:nvPr/>
        </p:nvSpPr>
        <p:spPr bwMode="auto">
          <a:xfrm>
            <a:off x="118269" y="4007385"/>
            <a:ext cx="1781705" cy="527911"/>
          </a:xfrm>
          <a:prstGeom prst="borderCallout1">
            <a:avLst>
              <a:gd name="adj1" fmla="val 50416"/>
              <a:gd name="adj2" fmla="val 99834"/>
              <a:gd name="adj3" fmla="val 272969"/>
              <a:gd name="adj4" fmla="val 127836"/>
            </a:avLst>
          </a:prstGeom>
          <a:gradFill flip="none" rotWithShape="1">
            <a:gsLst>
              <a:gs pos="0">
                <a:srgbClr val="FFCC00"/>
              </a:gs>
              <a:gs pos="50000">
                <a:srgbClr val="FFFF99"/>
              </a:gs>
              <a:gs pos="100000">
                <a:srgbClr val="FF9933"/>
              </a:gs>
            </a:gsLst>
            <a:path path="circle">
              <a:fillToRect l="100000" t="100000"/>
            </a:path>
            <a:tileRect r="-100000" b="-10000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Отдел надзора за ДГА</a:t>
            </a:r>
          </a:p>
          <a:p>
            <a:pPr algn="ctr">
              <a:defRPr/>
            </a:pPr>
            <a:r>
              <a:rPr lang="ru-RU" sz="900" b="1" dirty="0"/>
              <a:t>МТУ ФСНСТ по СКФО</a:t>
            </a:r>
          </a:p>
          <a:p>
            <a:pPr algn="ctr">
              <a:defRPr/>
            </a:pPr>
            <a:r>
              <a:rPr lang="ru-RU" sz="900" b="1" dirty="0"/>
              <a:t>г. </a:t>
            </a:r>
            <a:r>
              <a:rPr lang="ru-RU" sz="900" b="1" dirty="0" smtClean="0"/>
              <a:t>Минеральные Воды</a:t>
            </a:r>
            <a:endParaRPr lang="ru-RU" sz="900" b="1" dirty="0"/>
          </a:p>
        </p:txBody>
      </p:sp>
      <p:sp>
        <p:nvSpPr>
          <p:cNvPr id="22" name="AutoShape 81"/>
          <p:cNvSpPr>
            <a:spLocks/>
          </p:cNvSpPr>
          <p:nvPr/>
        </p:nvSpPr>
        <p:spPr bwMode="auto">
          <a:xfrm>
            <a:off x="150805" y="1412776"/>
            <a:ext cx="1749375" cy="718560"/>
          </a:xfrm>
          <a:prstGeom prst="borderCallout1">
            <a:avLst>
              <a:gd name="adj1" fmla="val 96585"/>
              <a:gd name="adj2" fmla="val 99019"/>
              <a:gd name="adj3" fmla="val 336577"/>
              <a:gd name="adj4" fmla="val 153657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Северо-Западному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Санкт-Петербург</a:t>
            </a:r>
          </a:p>
        </p:txBody>
      </p:sp>
      <p:sp>
        <p:nvSpPr>
          <p:cNvPr id="23" name="AutoShape 82"/>
          <p:cNvSpPr>
            <a:spLocks/>
          </p:cNvSpPr>
          <p:nvPr/>
        </p:nvSpPr>
        <p:spPr bwMode="auto">
          <a:xfrm>
            <a:off x="150805" y="5616727"/>
            <a:ext cx="1781704" cy="659890"/>
          </a:xfrm>
          <a:prstGeom prst="borderCallout1">
            <a:avLst>
              <a:gd name="adj1" fmla="val 82948"/>
              <a:gd name="adj2" fmla="val 99967"/>
              <a:gd name="adj3" fmla="val -101824"/>
              <a:gd name="adj4" fmla="val 165266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Приволжскому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Самара</a:t>
            </a:r>
          </a:p>
        </p:txBody>
      </p:sp>
      <p:sp>
        <p:nvSpPr>
          <p:cNvPr id="24" name="AutoShape 72"/>
          <p:cNvSpPr>
            <a:spLocks/>
          </p:cNvSpPr>
          <p:nvPr/>
        </p:nvSpPr>
        <p:spPr bwMode="auto">
          <a:xfrm>
            <a:off x="118270" y="3184572"/>
            <a:ext cx="1781704" cy="659890"/>
          </a:xfrm>
          <a:prstGeom prst="borderCallout1">
            <a:avLst>
              <a:gd name="adj1" fmla="val 50569"/>
              <a:gd name="adj2" fmla="val 99580"/>
              <a:gd name="adj3" fmla="val 292388"/>
              <a:gd name="adj4" fmla="val 133011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по Южному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Ростов-на-Дону</a:t>
            </a:r>
          </a:p>
        </p:txBody>
      </p:sp>
      <p:sp>
        <p:nvSpPr>
          <p:cNvPr id="25" name="Блок-схема: узел 24"/>
          <p:cNvSpPr/>
          <p:nvPr/>
        </p:nvSpPr>
        <p:spPr>
          <a:xfrm>
            <a:off x="2724837" y="379134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2615978" y="449325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Блок-схема: узел 26"/>
          <p:cNvSpPr/>
          <p:nvPr/>
        </p:nvSpPr>
        <p:spPr>
          <a:xfrm>
            <a:off x="2391075" y="5023842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2295801" y="5353787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Блок-схема: узел 28"/>
          <p:cNvSpPr/>
          <p:nvPr/>
        </p:nvSpPr>
        <p:spPr>
          <a:xfrm>
            <a:off x="3714673" y="4792331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Блок-схема: узел 29"/>
          <p:cNvSpPr/>
          <p:nvPr/>
        </p:nvSpPr>
        <p:spPr>
          <a:xfrm>
            <a:off x="4357544" y="5353787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Блок-схема: узел 30"/>
          <p:cNvSpPr/>
          <p:nvPr/>
        </p:nvSpPr>
        <p:spPr>
          <a:xfrm>
            <a:off x="6890869" y="4647156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Блок-схема: узел 31"/>
          <p:cNvSpPr/>
          <p:nvPr/>
        </p:nvSpPr>
        <p:spPr>
          <a:xfrm>
            <a:off x="3386605" y="3890333"/>
            <a:ext cx="41897" cy="4189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Блок-схема: узел 32"/>
          <p:cNvSpPr/>
          <p:nvPr/>
        </p:nvSpPr>
        <p:spPr>
          <a:xfrm flipH="1" flipV="1">
            <a:off x="6566528" y="4173021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Блок-схема: узел 33"/>
          <p:cNvSpPr/>
          <p:nvPr/>
        </p:nvSpPr>
        <p:spPr>
          <a:xfrm flipH="1" flipV="1">
            <a:off x="6933198" y="4697816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Блок-схема: узел 34"/>
          <p:cNvSpPr/>
          <p:nvPr/>
        </p:nvSpPr>
        <p:spPr>
          <a:xfrm flipH="1" flipV="1">
            <a:off x="7204147" y="3820854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Блок-схема: узел 35"/>
          <p:cNvSpPr/>
          <p:nvPr/>
        </p:nvSpPr>
        <p:spPr>
          <a:xfrm flipH="1" flipV="1">
            <a:off x="7758857" y="3795268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Блок-схема: узел 36"/>
          <p:cNvSpPr/>
          <p:nvPr/>
        </p:nvSpPr>
        <p:spPr>
          <a:xfrm flipH="1" flipV="1">
            <a:off x="5094607" y="5263360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Блок-схема: узел 37"/>
          <p:cNvSpPr/>
          <p:nvPr/>
        </p:nvSpPr>
        <p:spPr>
          <a:xfrm flipH="1" flipV="1">
            <a:off x="5595360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Блок-схема: узел 38"/>
          <p:cNvSpPr/>
          <p:nvPr/>
        </p:nvSpPr>
        <p:spPr>
          <a:xfrm flipH="1" flipV="1">
            <a:off x="4399873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Блок-схема: узел 39"/>
          <p:cNvSpPr/>
          <p:nvPr/>
        </p:nvSpPr>
        <p:spPr>
          <a:xfrm flipH="1" flipV="1">
            <a:off x="3757002" y="4844057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Блок-схема: узел 40"/>
          <p:cNvSpPr/>
          <p:nvPr/>
        </p:nvSpPr>
        <p:spPr>
          <a:xfrm flipH="1" flipV="1">
            <a:off x="2344224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Блок-схема: узел 41"/>
          <p:cNvSpPr/>
          <p:nvPr/>
        </p:nvSpPr>
        <p:spPr>
          <a:xfrm flipH="1" flipV="1">
            <a:off x="2433404" y="5071100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Блок-схема: узел 42"/>
          <p:cNvSpPr/>
          <p:nvPr/>
        </p:nvSpPr>
        <p:spPr>
          <a:xfrm flipH="1" flipV="1">
            <a:off x="2658307" y="4552641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Блок-схема: узел 43"/>
          <p:cNvSpPr/>
          <p:nvPr/>
        </p:nvSpPr>
        <p:spPr>
          <a:xfrm flipH="1" flipV="1">
            <a:off x="2778968" y="3834148"/>
            <a:ext cx="113309" cy="94515"/>
          </a:xfrm>
          <a:prstGeom prst="flowChartConnector">
            <a:avLst/>
          </a:prstGeom>
          <a:solidFill>
            <a:srgbClr val="FE8A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Блок-схема: узел 44"/>
          <p:cNvSpPr/>
          <p:nvPr/>
        </p:nvSpPr>
        <p:spPr>
          <a:xfrm flipH="1" flipV="1">
            <a:off x="3329951" y="388497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Блок-схема: узел 45"/>
          <p:cNvSpPr/>
          <p:nvPr/>
        </p:nvSpPr>
        <p:spPr>
          <a:xfrm flipH="1" flipV="1">
            <a:off x="3568368" y="3942059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Блок-схема: узел 46"/>
          <p:cNvSpPr/>
          <p:nvPr/>
        </p:nvSpPr>
        <p:spPr>
          <a:xfrm flipH="1" flipV="1">
            <a:off x="3097111" y="4976584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Блок-схема: узел 47"/>
          <p:cNvSpPr/>
          <p:nvPr/>
        </p:nvSpPr>
        <p:spPr>
          <a:xfrm flipH="1" flipV="1">
            <a:off x="3040457" y="4882069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Блок-схема: узел 48"/>
          <p:cNvSpPr/>
          <p:nvPr/>
        </p:nvSpPr>
        <p:spPr>
          <a:xfrm flipH="1" flipV="1">
            <a:off x="3716112" y="5174552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Блок-схема: узел 49"/>
          <p:cNvSpPr/>
          <p:nvPr/>
        </p:nvSpPr>
        <p:spPr>
          <a:xfrm flipH="1" flipV="1">
            <a:off x="1919012" y="4948452"/>
            <a:ext cx="56654" cy="472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Блок-схема: узел 50"/>
          <p:cNvSpPr/>
          <p:nvPr/>
        </p:nvSpPr>
        <p:spPr>
          <a:xfrm>
            <a:off x="2998128" y="483436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AutoShape 85"/>
          <p:cNvSpPr>
            <a:spLocks/>
          </p:cNvSpPr>
          <p:nvPr/>
        </p:nvSpPr>
        <p:spPr bwMode="auto">
          <a:xfrm>
            <a:off x="118270" y="4933352"/>
            <a:ext cx="1187803" cy="395934"/>
          </a:xfrm>
          <a:prstGeom prst="borderCallout1">
            <a:avLst>
              <a:gd name="adj1" fmla="val 47847"/>
              <a:gd name="adj2" fmla="val 99139"/>
              <a:gd name="adj3" fmla="val 14993"/>
              <a:gd name="adj4" fmla="val 155013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 smtClean="0"/>
              <a:t>КРЫМСКИЙ ТОГАН</a:t>
            </a:r>
          </a:p>
          <a:p>
            <a:pPr algn="ctr">
              <a:defRPr/>
            </a:pPr>
            <a:r>
              <a:rPr lang="ru-RU" sz="800" b="1" dirty="0"/>
              <a:t>г</a:t>
            </a:r>
            <a:r>
              <a:rPr lang="ru-RU" sz="800" b="1" dirty="0" smtClean="0"/>
              <a:t>.  Симферополь</a:t>
            </a:r>
            <a:endParaRPr lang="ru-RU" sz="800" b="1" dirty="0"/>
          </a:p>
        </p:txBody>
      </p:sp>
      <p:sp>
        <p:nvSpPr>
          <p:cNvPr id="53" name="Блок-схема: узел 52"/>
          <p:cNvSpPr/>
          <p:nvPr/>
        </p:nvSpPr>
        <p:spPr>
          <a:xfrm flipH="1" flipV="1">
            <a:off x="1900180" y="4941168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Rectangle 23"/>
          <p:cNvSpPr>
            <a:spLocks noChangeArrowheads="1"/>
          </p:cNvSpPr>
          <p:nvPr/>
        </p:nvSpPr>
        <p:spPr bwMode="auto">
          <a:xfrm>
            <a:off x="991878" y="203663"/>
            <a:ext cx="89487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ТЕРРИТОРИАЛЬНАЯ СТРУКТУРА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ГОСУДАРСТВЕННОГО АВИАЦИОННОГО НАДЗОРА</a:t>
            </a:r>
          </a:p>
        </p:txBody>
      </p:sp>
      <p:sp>
        <p:nvSpPr>
          <p:cNvPr id="55" name="Text Box 86"/>
          <p:cNvSpPr txBox="1">
            <a:spLocks noChangeArrowheads="1"/>
          </p:cNvSpPr>
          <p:nvPr/>
        </p:nvSpPr>
        <p:spPr bwMode="auto">
          <a:xfrm>
            <a:off x="1928924" y="879664"/>
            <a:ext cx="7911243" cy="850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9" tIns="9674" rIns="19349" bIns="9674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7 территориальных Управлений государственного авиационного надзора и надзора за обеспечением транспортной безопасности Ространснадзора и 11 территориальных отделов в составе Управлений</a:t>
            </a:r>
          </a:p>
        </p:txBody>
      </p:sp>
      <p:pic>
        <p:nvPicPr>
          <p:cNvPr id="57" name="Picture 3" descr="Герб ФС"/>
          <p:cNvPicPr>
            <a:picLocks noChangeAspect="1" noChangeArrowheads="1"/>
          </p:cNvPicPr>
          <p:nvPr/>
        </p:nvPicPr>
        <p:blipFill>
          <a:blip r:embed="rId4" cstate="print">
            <a:lum bright="-8000" contrast="34000"/>
          </a:blip>
          <a:srcRect/>
          <a:stretch>
            <a:fillRect/>
          </a:stretch>
        </p:blipFill>
        <p:spPr bwMode="auto">
          <a:xfrm>
            <a:off x="560512" y="116632"/>
            <a:ext cx="696913" cy="64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8" name="Прямоугольник 57"/>
          <p:cNvSpPr/>
          <p:nvPr/>
        </p:nvSpPr>
        <p:spPr>
          <a:xfrm>
            <a:off x="200472" y="836712"/>
            <a:ext cx="164063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050" b="1" dirty="0" smtClean="0">
                <a:ln w="50800"/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anose="02030602050306030303" pitchFamily="18" charset="0"/>
              </a:rPr>
              <a:t>ГОСАВИАНАДЗОР</a:t>
            </a:r>
            <a:endParaRPr lang="ru-RU" sz="1050" b="1" dirty="0">
              <a:ln w="50800"/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anose="02030602050306030303" pitchFamily="18" charset="0"/>
            </a:endParaRPr>
          </a:p>
        </p:txBody>
      </p:sp>
      <p:sp>
        <p:nvSpPr>
          <p:cNvPr id="56" name="Номер слайда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B3203-4934-4E3C-945B-6CC33B71A9C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0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043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271596" y="111125"/>
            <a:ext cx="8313737" cy="892552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42892</a:t>
            </a:r>
            <a:r>
              <a:rPr lang="ru-RU" altLang="ru-RU" b="1" dirty="0" smtClean="0">
                <a:solidFill>
                  <a:srgbClr val="212745">
                    <a:lumMod val="60000"/>
                    <a:lumOff val="40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4E67C8">
                    <a:lumMod val="50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(субъекта) транспортной инфраструктуры в ЦФО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920758" y="1047751"/>
            <a:ext cx="20875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Ж/д - 1279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551245" y="3873501"/>
            <a:ext cx="303053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Авто – 35431</a:t>
            </a:r>
          </a:p>
          <a:p>
            <a:pPr eaLnBrk="1" hangingPunct="1"/>
            <a:endParaRPr lang="ru-RU" altLang="ru-RU" sz="2600" b="1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714375" y="3857630"/>
            <a:ext cx="25019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Водный - 82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3163888" y="957265"/>
            <a:ext cx="32654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Воздушный - 468</a:t>
            </a: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5984875" y="950914"/>
            <a:ext cx="36004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Мосты и др.- 5180</a:t>
            </a:r>
          </a:p>
        </p:txBody>
      </p:sp>
      <p:sp>
        <p:nvSpPr>
          <p:cNvPr id="6153" name="TextBox 2"/>
          <p:cNvSpPr txBox="1">
            <a:spLocks noChangeArrowheads="1"/>
          </p:cNvSpPr>
          <p:nvPr/>
        </p:nvSpPr>
        <p:spPr bwMode="auto">
          <a:xfrm>
            <a:off x="6142039" y="3856044"/>
            <a:ext cx="34544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Метрополитен - 452</a:t>
            </a:r>
          </a:p>
        </p:txBody>
      </p:sp>
      <p:pic>
        <p:nvPicPr>
          <p:cNvPr id="6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11125"/>
            <a:ext cx="11144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TextBox 1"/>
          <p:cNvSpPr txBox="1">
            <a:spLocks noChangeArrowheads="1"/>
          </p:cNvSpPr>
          <p:nvPr/>
        </p:nvSpPr>
        <p:spPr bwMode="auto">
          <a:xfrm>
            <a:off x="3184529" y="3308353"/>
            <a:ext cx="3887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КА-60</a:t>
            </a:r>
            <a:r>
              <a:rPr lang="en-US" altLang="ru-RU" sz="120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 АОН-22</a:t>
            </a:r>
            <a:r>
              <a:rPr lang="en-US" altLang="ru-RU" sz="120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 А/П-18 (10 МАП)</a:t>
            </a:r>
            <a:r>
              <a:rPr lang="en-US" altLang="ru-RU" sz="120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ОрВД-11, ТЗК-7 и др. – 350 (</a:t>
            </a:r>
            <a:r>
              <a:rPr lang="ru-RU" altLang="ru-RU" sz="1000" smtClean="0">
                <a:solidFill>
                  <a:prstClr val="black"/>
                </a:solidFill>
                <a:cs typeface="+mn-cs"/>
              </a:rPr>
              <a:t>УТЦ, организац. ТО и Р, владельцы ВС АОН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)</a:t>
            </a:r>
          </a:p>
        </p:txBody>
      </p:sp>
      <p:pic>
        <p:nvPicPr>
          <p:cNvPr id="6156" name="Picture 18" descr="C:\Users\Куницын\Desktop\Картинки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1485900"/>
            <a:ext cx="2592389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20" descr="C:\Users\Куницын\Desktop\Картинки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93" y="1449388"/>
            <a:ext cx="25400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21" descr="C:\Users\Куницын\Desktop\Картинки\river_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4435475"/>
            <a:ext cx="2592389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22" descr="C:\Users\Куницын\Desktop\Картинки\c2RlbGFub3VuYXMucnUvdXBsb2Fkcy8yLzYvMjY3MTM3NDIzNDI3My5qcGVnP19faWQ9MzcxOTY=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4435475"/>
            <a:ext cx="311785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23" descr="C:\Users\Куницын\Desktop\Картинки\PR201212281550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93" y="4435475"/>
            <a:ext cx="25400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8" descr="\\Lavrischev\документы иао\ИАО 007\007\Картинки\25155993feccb0d3e93d8bdc50777c3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1449388"/>
            <a:ext cx="31178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7738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847975" y="165100"/>
            <a:ext cx="374491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</a:rPr>
              <a:t>Начальник управления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08000" y="944563"/>
            <a:ext cx="2693988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Заместитель начальника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657600" y="909638"/>
            <a:ext cx="265112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Заместитель начальника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6746875" y="968375"/>
            <a:ext cx="2887663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Заместитель начальника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chemeClr val="accent6">
                    <a:lumMod val="50000"/>
                  </a:schemeClr>
                </a:solidFill>
              </a:rPr>
              <a:t>управления</a:t>
            </a:r>
          </a:p>
        </p:txBody>
      </p:sp>
      <p:sp>
        <p:nvSpPr>
          <p:cNvPr id="3078" name="Line 10"/>
          <p:cNvSpPr>
            <a:spLocks noChangeShapeType="1"/>
          </p:cNvSpPr>
          <p:nvPr/>
        </p:nvSpPr>
        <p:spPr bwMode="auto">
          <a:xfrm>
            <a:off x="1598613" y="765175"/>
            <a:ext cx="670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79" name="Text Box 12"/>
          <p:cNvSpPr txBox="1">
            <a:spLocks noChangeArrowheads="1"/>
          </p:cNvSpPr>
          <p:nvPr/>
        </p:nvSpPr>
        <p:spPr bwMode="auto">
          <a:xfrm>
            <a:off x="6746875" y="2924175"/>
            <a:ext cx="2887663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обеспечением авиационной безопасности,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поисковым, аварийно-спасательным и противопожарным  обеспечением полётов 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auto">
          <a:xfrm>
            <a:off x="6746875" y="1844675"/>
            <a:ext cx="2887663" cy="73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обеспечением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транспортной безопасности</a:t>
            </a:r>
          </a:p>
        </p:txBody>
      </p:sp>
      <p:sp>
        <p:nvSpPr>
          <p:cNvPr id="3081" name="Text Box 14"/>
          <p:cNvSpPr txBox="1">
            <a:spLocks noChangeArrowheads="1"/>
          </p:cNvSpPr>
          <p:nvPr/>
        </p:nvSpPr>
        <p:spPr bwMode="auto">
          <a:xfrm>
            <a:off x="6746875" y="4724400"/>
            <a:ext cx="2887663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дежурно</a:t>
            </a:r>
            <a:r>
              <a:rPr lang="ru-RU" altLang="ru-RU" sz="1200" b="1">
                <a:solidFill>
                  <a:srgbClr val="151AD9"/>
                </a:solidFill>
              </a:rPr>
              <a:t> – </a:t>
            </a:r>
            <a:r>
              <a:rPr lang="ru-RU" altLang="ru-RU" sz="1400" b="1">
                <a:solidFill>
                  <a:srgbClr val="151AD9"/>
                </a:solidFill>
              </a:rPr>
              <a:t>диспетчерского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 обеспечения</a:t>
            </a:r>
          </a:p>
        </p:txBody>
      </p:sp>
      <p:sp>
        <p:nvSpPr>
          <p:cNvPr id="3082" name="Text Box 15"/>
          <p:cNvSpPr txBox="1">
            <a:spLocks noChangeArrowheads="1"/>
          </p:cNvSpPr>
          <p:nvPr/>
        </p:nvSpPr>
        <p:spPr bwMode="auto">
          <a:xfrm>
            <a:off x="6746875" y="5580063"/>
            <a:ext cx="2887663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Информационно-аналитический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solidFill>
                  <a:srgbClr val="151AD9"/>
                </a:solidFill>
              </a:rPr>
              <a:t> </a:t>
            </a:r>
            <a:r>
              <a:rPr lang="ru-RU" altLang="ru-RU" sz="1400" b="1">
                <a:solidFill>
                  <a:srgbClr val="151AD9"/>
                </a:solidFill>
              </a:rPr>
              <a:t>отдел</a:t>
            </a:r>
          </a:p>
        </p:txBody>
      </p:sp>
      <p:sp>
        <p:nvSpPr>
          <p:cNvPr id="3083" name="Line 30"/>
          <p:cNvSpPr>
            <a:spLocks noChangeShapeType="1"/>
          </p:cNvSpPr>
          <p:nvPr/>
        </p:nvSpPr>
        <p:spPr bwMode="auto">
          <a:xfrm>
            <a:off x="6513513" y="1341438"/>
            <a:ext cx="0" cy="4751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84" name="Line 31"/>
          <p:cNvSpPr>
            <a:spLocks noChangeShapeType="1"/>
          </p:cNvSpPr>
          <p:nvPr/>
        </p:nvSpPr>
        <p:spPr bwMode="auto">
          <a:xfrm>
            <a:off x="193675" y="1341438"/>
            <a:ext cx="0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85" name="Line 32"/>
          <p:cNvSpPr>
            <a:spLocks noChangeShapeType="1"/>
          </p:cNvSpPr>
          <p:nvPr/>
        </p:nvSpPr>
        <p:spPr bwMode="auto">
          <a:xfrm flipH="1">
            <a:off x="3549650" y="1173163"/>
            <a:ext cx="0" cy="232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86" name="Text Box 33"/>
          <p:cNvSpPr txBox="1">
            <a:spLocks noChangeArrowheads="1"/>
          </p:cNvSpPr>
          <p:nvPr/>
        </p:nvSpPr>
        <p:spPr bwMode="auto">
          <a:xfrm>
            <a:off x="3705225" y="1576388"/>
            <a:ext cx="265112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поддержанием лётной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годности гражданских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воздушных судов</a:t>
            </a:r>
          </a:p>
        </p:txBody>
      </p:sp>
      <p:sp>
        <p:nvSpPr>
          <p:cNvPr id="3087" name="Text Box 35"/>
          <p:cNvSpPr txBox="1">
            <a:spLocks noChangeArrowheads="1"/>
          </p:cNvSpPr>
          <p:nvPr/>
        </p:nvSpPr>
        <p:spPr bwMode="auto">
          <a:xfrm>
            <a:off x="3705225" y="2668588"/>
            <a:ext cx="2651125" cy="137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аэропортовой деятельностью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 и организацией воздушных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перевозок</a:t>
            </a: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3698875" y="4160838"/>
            <a:ext cx="2651125" cy="49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Отдел государственной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службы, кадров и режима</a:t>
            </a:r>
          </a:p>
        </p:txBody>
      </p:sp>
      <p:sp>
        <p:nvSpPr>
          <p:cNvPr id="3089" name="Line 38"/>
          <p:cNvSpPr>
            <a:spLocks noChangeShapeType="1"/>
          </p:cNvSpPr>
          <p:nvPr/>
        </p:nvSpPr>
        <p:spPr bwMode="auto">
          <a:xfrm>
            <a:off x="193675" y="1341438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0" name="Line 39"/>
          <p:cNvSpPr>
            <a:spLocks noChangeShapeType="1"/>
          </p:cNvSpPr>
          <p:nvPr/>
        </p:nvSpPr>
        <p:spPr bwMode="auto">
          <a:xfrm>
            <a:off x="1598613" y="765175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1" name="Line 40"/>
          <p:cNvSpPr>
            <a:spLocks noChangeShapeType="1"/>
          </p:cNvSpPr>
          <p:nvPr/>
        </p:nvSpPr>
        <p:spPr bwMode="auto">
          <a:xfrm>
            <a:off x="4668838" y="56515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2" name="Line 42"/>
          <p:cNvSpPr>
            <a:spLocks noChangeShapeType="1"/>
          </p:cNvSpPr>
          <p:nvPr/>
        </p:nvSpPr>
        <p:spPr bwMode="auto">
          <a:xfrm>
            <a:off x="8307388" y="765175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3" name="Line 43"/>
          <p:cNvSpPr>
            <a:spLocks noChangeShapeType="1"/>
          </p:cNvSpPr>
          <p:nvPr/>
        </p:nvSpPr>
        <p:spPr bwMode="auto">
          <a:xfrm>
            <a:off x="4927600" y="763588"/>
            <a:ext cx="0" cy="146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3705225" y="5445125"/>
            <a:ext cx="265112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финансового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административно-хозяйственного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 обеспечения</a:t>
            </a:r>
          </a:p>
        </p:txBody>
      </p:sp>
      <p:sp>
        <p:nvSpPr>
          <p:cNvPr id="3095" name="Line 45"/>
          <p:cNvSpPr>
            <a:spLocks noChangeShapeType="1"/>
          </p:cNvSpPr>
          <p:nvPr/>
        </p:nvSpPr>
        <p:spPr bwMode="auto">
          <a:xfrm>
            <a:off x="6513513" y="6092825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6" name="Line 46"/>
          <p:cNvSpPr>
            <a:spLocks noChangeShapeType="1"/>
          </p:cNvSpPr>
          <p:nvPr/>
        </p:nvSpPr>
        <p:spPr bwMode="auto">
          <a:xfrm>
            <a:off x="6513513" y="5013325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7" name="Line 47"/>
          <p:cNvSpPr>
            <a:spLocks noChangeShapeType="1"/>
          </p:cNvSpPr>
          <p:nvPr/>
        </p:nvSpPr>
        <p:spPr bwMode="auto">
          <a:xfrm>
            <a:off x="6513513" y="2205038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8" name="Line 48"/>
          <p:cNvSpPr>
            <a:spLocks noChangeShapeType="1"/>
          </p:cNvSpPr>
          <p:nvPr/>
        </p:nvSpPr>
        <p:spPr bwMode="auto">
          <a:xfrm>
            <a:off x="6513513" y="3429000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99" name="Line 49"/>
          <p:cNvSpPr>
            <a:spLocks noChangeShapeType="1"/>
          </p:cNvSpPr>
          <p:nvPr/>
        </p:nvSpPr>
        <p:spPr bwMode="auto">
          <a:xfrm>
            <a:off x="6513513" y="1341438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0" name="Line 53"/>
          <p:cNvSpPr>
            <a:spLocks noChangeShapeType="1"/>
          </p:cNvSpPr>
          <p:nvPr/>
        </p:nvSpPr>
        <p:spPr bwMode="auto">
          <a:xfrm>
            <a:off x="3430588" y="765175"/>
            <a:ext cx="0" cy="518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1" name="Line 54"/>
          <p:cNvSpPr>
            <a:spLocks noChangeShapeType="1"/>
          </p:cNvSpPr>
          <p:nvPr/>
        </p:nvSpPr>
        <p:spPr bwMode="auto">
          <a:xfrm>
            <a:off x="3430588" y="5949950"/>
            <a:ext cx="273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2" name="Line 55"/>
          <p:cNvSpPr>
            <a:spLocks noChangeShapeType="1"/>
          </p:cNvSpPr>
          <p:nvPr/>
        </p:nvSpPr>
        <p:spPr bwMode="auto">
          <a:xfrm flipV="1">
            <a:off x="3430588" y="5084763"/>
            <a:ext cx="27305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3" name="Line 56"/>
          <p:cNvSpPr>
            <a:spLocks noChangeShapeType="1"/>
          </p:cNvSpPr>
          <p:nvPr/>
        </p:nvSpPr>
        <p:spPr bwMode="auto">
          <a:xfrm>
            <a:off x="3549650" y="3500438"/>
            <a:ext cx="155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4" name="Line 57"/>
          <p:cNvSpPr>
            <a:spLocks noChangeShapeType="1"/>
          </p:cNvSpPr>
          <p:nvPr/>
        </p:nvSpPr>
        <p:spPr bwMode="auto">
          <a:xfrm>
            <a:off x="3549650" y="2276475"/>
            <a:ext cx="155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5" name="Line 58"/>
          <p:cNvSpPr>
            <a:spLocks noChangeShapeType="1"/>
          </p:cNvSpPr>
          <p:nvPr/>
        </p:nvSpPr>
        <p:spPr bwMode="auto">
          <a:xfrm>
            <a:off x="3549650" y="1173163"/>
            <a:ext cx="10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06" name="Text Box 59"/>
          <p:cNvSpPr txBox="1">
            <a:spLocks noChangeArrowheads="1"/>
          </p:cNvSpPr>
          <p:nvPr/>
        </p:nvSpPr>
        <p:spPr bwMode="auto">
          <a:xfrm>
            <a:off x="350838" y="1916113"/>
            <a:ext cx="2886075" cy="1231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соблюдением лётных стандартов и сертификацией эксплуатантов воздушного транспорта</a:t>
            </a:r>
            <a:r>
              <a:rPr lang="ru-RU" altLang="ru-RU" sz="1800">
                <a:solidFill>
                  <a:srgbClr val="151AD9"/>
                </a:solidFill>
              </a:rPr>
              <a:t>. </a:t>
            </a:r>
          </a:p>
        </p:txBody>
      </p:sp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350838" y="3789363"/>
            <a:ext cx="2886075" cy="801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за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деятельностью авиации общего назначения</a:t>
            </a:r>
            <a:r>
              <a:rPr lang="ru-RU" altLang="ru-RU" sz="1800">
                <a:solidFill>
                  <a:srgbClr val="151AD9"/>
                </a:solidFill>
              </a:rPr>
              <a:t>.</a:t>
            </a: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428625" y="5229225"/>
            <a:ext cx="2808288" cy="116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Отдел надзора в сфере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151AD9"/>
                </a:solidFill>
              </a:rPr>
              <a:t>использования воздушного пространства и аэронавигационного обслуживания</a:t>
            </a:r>
          </a:p>
        </p:txBody>
      </p:sp>
      <p:sp>
        <p:nvSpPr>
          <p:cNvPr id="3109" name="Line 63"/>
          <p:cNvSpPr>
            <a:spLocks noChangeShapeType="1"/>
          </p:cNvSpPr>
          <p:nvPr/>
        </p:nvSpPr>
        <p:spPr bwMode="auto">
          <a:xfrm>
            <a:off x="193675" y="2420938"/>
            <a:ext cx="15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10" name="Line 65"/>
          <p:cNvSpPr>
            <a:spLocks noChangeShapeType="1"/>
          </p:cNvSpPr>
          <p:nvPr/>
        </p:nvSpPr>
        <p:spPr bwMode="auto">
          <a:xfrm>
            <a:off x="193675" y="6021388"/>
            <a:ext cx="234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11" name="Line 67"/>
          <p:cNvSpPr>
            <a:spLocks noChangeShapeType="1"/>
          </p:cNvSpPr>
          <p:nvPr/>
        </p:nvSpPr>
        <p:spPr bwMode="auto">
          <a:xfrm>
            <a:off x="193675" y="4149725"/>
            <a:ext cx="15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1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-6350"/>
            <a:ext cx="1116013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3" name="Text Box 36"/>
          <p:cNvSpPr txBox="1">
            <a:spLocks noChangeArrowheads="1"/>
          </p:cNvSpPr>
          <p:nvPr/>
        </p:nvSpPr>
        <p:spPr bwMode="auto">
          <a:xfrm>
            <a:off x="3698875" y="4779963"/>
            <a:ext cx="2651125" cy="49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Отдел, правового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solidFill>
                  <a:srgbClr val="151AD9"/>
                </a:solidFill>
              </a:rPr>
              <a:t> обеспечения</a:t>
            </a:r>
          </a:p>
        </p:txBody>
      </p:sp>
      <p:sp>
        <p:nvSpPr>
          <p:cNvPr id="3114" name="Line 55"/>
          <p:cNvSpPr>
            <a:spLocks noChangeShapeType="1"/>
          </p:cNvSpPr>
          <p:nvPr/>
        </p:nvSpPr>
        <p:spPr bwMode="auto">
          <a:xfrm>
            <a:off x="3432175" y="4406900"/>
            <a:ext cx="266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5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8383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TerentevVA\Desktop\Терентьев Виталий\МИНТРАНС_РАБОТА\КОЛЛЕГИЯ МИНТРАНСА\ЗАСЕДАНИЕ Коллегии апрель 2014_подготовка\пустышка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5" y="-19050"/>
            <a:ext cx="9169401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Герб ФС"/>
          <p:cNvPicPr>
            <a:picLocks noChangeAspect="1" noChangeArrowheads="1"/>
          </p:cNvPicPr>
          <p:nvPr/>
        </p:nvPicPr>
        <p:blipFill>
          <a:blip r:embed="rId3" cstate="print">
            <a:lum bright="-8000" contrast="34000"/>
          </a:blip>
          <a:srcRect/>
          <a:stretch>
            <a:fillRect/>
          </a:stretch>
        </p:blipFill>
        <p:spPr bwMode="auto">
          <a:xfrm>
            <a:off x="8605843" y="231775"/>
            <a:ext cx="649287" cy="66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" descr="C:\Users\moiseev_do\Desktop\map_8000px_russia_with_crimea_and_sevastop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4" y="1478364"/>
            <a:ext cx="8752834" cy="488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3355983" y="333379"/>
            <a:ext cx="50403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chemeClr val="bg1"/>
                </a:solidFill>
                <a:latin typeface="Constantia" pitchFamily="18" charset="0"/>
              </a:rPr>
              <a:t>Федеральная служба по надзору в сфере транспорта</a:t>
            </a:r>
          </a:p>
        </p:txBody>
      </p:sp>
      <p:sp>
        <p:nvSpPr>
          <p:cNvPr id="28" name="Rectangle 256"/>
          <p:cNvSpPr>
            <a:spLocks noChangeArrowheads="1"/>
          </p:cNvSpPr>
          <p:nvPr/>
        </p:nvSpPr>
        <p:spPr bwMode="auto">
          <a:xfrm>
            <a:off x="355609" y="1152000"/>
            <a:ext cx="9169399" cy="5706000"/>
          </a:xfrm>
          <a:prstGeom prst="rect">
            <a:avLst/>
          </a:prstGeom>
          <a:solidFill>
            <a:srgbClr val="FFFFFF">
              <a:alpha val="71001"/>
            </a:srgbClr>
          </a:solidFill>
          <a:ln w="3175" cmpd="dbl">
            <a:solidFill>
              <a:schemeClr val="bg1"/>
            </a:solidFill>
            <a:round/>
            <a:headEnd/>
            <a:tailEnd/>
          </a:ln>
        </p:spPr>
        <p:txBody>
          <a:bodyPr lIns="0" tIns="0" rIns="0" bIns="0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9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81007" y="1139809"/>
            <a:ext cx="9143999" cy="33855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altLang="ru-RU" sz="1600" b="1" dirty="0">
                <a:solidFill>
                  <a:srgbClr val="FFFF00"/>
                </a:solidFill>
                <a:latin typeface="Arial Narrow" panose="020B0606020202030204" pitchFamily="34" charset="0"/>
                <a:cs typeface="Times New Roman" pitchFamily="18" charset="0"/>
              </a:rPr>
              <a:t>УГАН НОТБ </a:t>
            </a:r>
            <a:r>
              <a:rPr lang="ru-RU" altLang="ru-RU" sz="1600" b="1" dirty="0" smtClean="0">
                <a:solidFill>
                  <a:srgbClr val="FFFF00"/>
                </a:solidFill>
                <a:latin typeface="Arial Narrow" panose="020B0606020202030204" pitchFamily="34" charset="0"/>
                <a:cs typeface="Times New Roman" pitchFamily="18" charset="0"/>
              </a:rPr>
              <a:t>ЦФО </a:t>
            </a:r>
            <a:r>
              <a:rPr lang="ru-RU" altLang="ru-RU" sz="1600" b="1" dirty="0">
                <a:solidFill>
                  <a:srgbClr val="FFFF00"/>
                </a:solidFill>
                <a:latin typeface="Arial Narrow" panose="020B0606020202030204" pitchFamily="34" charset="0"/>
                <a:cs typeface="Times New Roman" pitchFamily="18" charset="0"/>
              </a:rPr>
              <a:t>Ространснадзора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7684856"/>
              </p:ext>
            </p:extLst>
          </p:nvPr>
        </p:nvGraphicFramePr>
        <p:xfrm>
          <a:off x="884548" y="1988843"/>
          <a:ext cx="8136904" cy="4500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altLang="ru-RU" sz="20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80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TerentevVA\Desktop\Терентьев Виталий\МИНТРАНС_РАБОТА\КОЛЛЕГИЯ МИНТРАНСА\ЗАСЕДАНИЕ Коллегии апрель 2014_подготовка\пустыш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1" y="263769"/>
            <a:ext cx="9144000" cy="6330462"/>
          </a:xfrm>
          <a:prstGeom prst="rect">
            <a:avLst/>
          </a:prstGeom>
          <a:noFill/>
        </p:spPr>
      </p:pic>
      <p:pic>
        <p:nvPicPr>
          <p:cNvPr id="8" name="Picture 3" descr="Герб ФС"/>
          <p:cNvPicPr>
            <a:picLocks noChangeAspect="1" noChangeArrowheads="1"/>
          </p:cNvPicPr>
          <p:nvPr/>
        </p:nvPicPr>
        <p:blipFill>
          <a:blip r:embed="rId4" cstate="print">
            <a:lum bright="-8000" contrast="34000"/>
          </a:blip>
          <a:srcRect/>
          <a:stretch>
            <a:fillRect/>
          </a:stretch>
        </p:blipFill>
        <p:spPr bwMode="auto">
          <a:xfrm>
            <a:off x="8606410" y="478044"/>
            <a:ext cx="648072" cy="608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355928" y="570850"/>
            <a:ext cx="5040560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77" dirty="0">
                <a:solidFill>
                  <a:schemeClr val="bg1"/>
                </a:solidFill>
                <a:latin typeface="Constantia" panose="02030602050306030303" pitchFamily="18" charset="0"/>
              </a:rPr>
              <a:t>Федеральная служба по надзору в сфере транспорта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363544" y="1241402"/>
            <a:ext cx="9178925" cy="33855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altLang="ru-RU" sz="16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itchFamily="18" charset="0"/>
              </a:rPr>
              <a:t>Поднадзорные</a:t>
            </a:r>
          </a:p>
        </p:txBody>
      </p:sp>
      <p:sp>
        <p:nvSpPr>
          <p:cNvPr id="10" name="Номер слайда 1"/>
          <p:cNvSpPr txBox="1">
            <a:spLocks/>
          </p:cNvSpPr>
          <p:nvPr/>
        </p:nvSpPr>
        <p:spPr>
          <a:xfrm>
            <a:off x="7329693" y="64612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557989"/>
              </p:ext>
            </p:extLst>
          </p:nvPr>
        </p:nvGraphicFramePr>
        <p:xfrm>
          <a:off x="992565" y="1910939"/>
          <a:ext cx="8064897" cy="44364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4762">
                  <a:extLst>
                    <a:ext uri="{9D8B030D-6E8A-4147-A177-3AD203B41FA5}">
                      <a16:colId xmlns:a16="http://schemas.microsoft.com/office/drawing/2014/main" xmlns="" val="1222427163"/>
                    </a:ext>
                  </a:extLst>
                </a:gridCol>
                <a:gridCol w="6044816">
                  <a:extLst>
                    <a:ext uri="{9D8B030D-6E8A-4147-A177-3AD203B41FA5}">
                      <a16:colId xmlns:a16="http://schemas.microsoft.com/office/drawing/2014/main" xmlns="" val="2001743489"/>
                    </a:ext>
                  </a:extLst>
                </a:gridCol>
                <a:gridCol w="1295319">
                  <a:extLst>
                    <a:ext uri="{9D8B030D-6E8A-4147-A177-3AD203B41FA5}">
                      <a16:colId xmlns:a16="http://schemas.microsoft.com/office/drawing/2014/main" xmlns="" val="2632460847"/>
                    </a:ext>
                  </a:extLst>
                </a:gridCol>
              </a:tblGrid>
              <a:tr h="640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поднадзорных хозяйствующих субъектов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Количество, </a:t>
                      </a:r>
                      <a:b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123135363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Эксплуатанты</a:t>
                      </a:r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коммерческой авиации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83919327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 err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Эксплуатанты</a:t>
                      </a:r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авиации общего назначения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41861969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Аэропорты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94066057"/>
                  </a:ext>
                </a:extLst>
              </a:tr>
              <a:tr h="640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воздушного движения (управления воздушным движением)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134158412"/>
                  </a:ext>
                </a:extLst>
              </a:tr>
              <a:tr h="640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технического обслуживания и ремонта авиационной техники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36430841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Авиационные учебные центры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47321537"/>
                  </a:ext>
                </a:extLst>
              </a:tr>
              <a:tr h="395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авиационных топливозаправочных комплексов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3745745"/>
                  </a:ext>
                </a:extLst>
              </a:tr>
              <a:tr h="2639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1" i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ru-RU" sz="1800" b="1" i="1" u="none" strike="noStrike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24734077"/>
                  </a:ext>
                </a:extLst>
              </a:tr>
            </a:tbl>
          </a:graphicData>
        </a:graphic>
      </p:graphicFrame>
      <p:sp>
        <p:nvSpPr>
          <p:cNvPr id="11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altLang="ru-RU" sz="20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775451"/>
      </p:ext>
    </p:extLst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88913"/>
            <a:ext cx="1116013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83800" y="5881688"/>
            <a:ext cx="184150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solidFill>
                <a:srgbClr val="000000"/>
              </a:solidFill>
              <a:latin typeface="Times New Roman"/>
              <a:cs typeface="+mn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336257"/>
              </p:ext>
            </p:extLst>
          </p:nvPr>
        </p:nvGraphicFramePr>
        <p:xfrm>
          <a:off x="1438525" y="-171400"/>
          <a:ext cx="7992888" cy="6915851"/>
        </p:xfrm>
        <a:graphic>
          <a:graphicData uri="http://schemas.openxmlformats.org/drawingml/2006/table">
            <a:tbl>
              <a:tblPr/>
              <a:tblGrid>
                <a:gridCol w="1075214"/>
                <a:gridCol w="4488984"/>
                <a:gridCol w="1214345"/>
                <a:gridCol w="1214345"/>
              </a:tblGrid>
              <a:tr h="1406815">
                <a:tc gridSpan="4">
                  <a:txBody>
                    <a:bodyPr/>
                    <a:lstStyle/>
                    <a:p>
                      <a:pPr algn="ctr" fontAlgn="b"/>
                      <a:endParaRPr lang="ru-RU" sz="1600" b="1" i="0" u="none" strike="noStrike" kern="1000" baseline="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1" i="0" u="none" strike="noStrike" kern="10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СПРАВКА</a:t>
                      </a:r>
                      <a:endParaRPr lang="ru-RU" sz="1600" b="1" i="0" u="none" strike="noStrike" kern="1000" baseline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600" b="1" i="0" u="none" strike="noStrike" kern="1000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 надзорной деятельности УГАН НОТБ ЦФО </a:t>
                      </a:r>
                      <a:r>
                        <a:rPr lang="ru-RU" sz="1600" b="1" i="0" u="none" strike="noStrike" kern="10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Ространснадзора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в третьем квартале 2017  года</a:t>
                      </a:r>
                      <a:r>
                        <a:rPr lang="ru-RU" sz="1600" b="1" i="0" u="none" strike="noStrike" kern="10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                                </a:t>
                      </a:r>
                      <a:endParaRPr lang="ru-RU" sz="1600" b="1" i="0" u="none" strike="noStrike" kern="1000" baseline="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kern="1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                                        ГОСАВИАНАДЗОР</a:t>
                      </a:r>
                      <a:r>
                        <a:rPr lang="ru-RU" sz="1600" b="0" i="0" u="none" strike="noStrike" kern="10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                           </a:t>
                      </a:r>
                      <a:r>
                        <a:rPr lang="ru-RU" sz="1600" b="1" i="0" u="none" strike="noStrike" kern="10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  <a:p>
                      <a:pPr algn="ctr" fontAlgn="ctr"/>
                      <a:endParaRPr lang="ru-RU" sz="1600" b="0" i="0" u="none" strike="noStrike" kern="1000" baseline="0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586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Показатель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КНД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III 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квартал</a:t>
                      </a:r>
                      <a:r>
                        <a:rPr lang="en-US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 2017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II </a:t>
                      </a:r>
                      <a:r>
                        <a:rPr lang="ru-RU" sz="1400" b="1" i="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квартал</a:t>
                      </a:r>
                      <a:r>
                        <a:rPr lang="en-US" sz="1400" b="1" i="0" u="none" strike="noStrike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2017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Выполнение плана (запланировано/выполнено)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29/4</a:t>
                      </a: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29/4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контрольно-надзорных мероприятий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236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236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плановых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внеплановых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13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Админ. расследования (вне рамок план. и внеплановых проверок)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56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3489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Рамповых проверок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124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101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Проверок экипажей ВС на маршруте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46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55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Участие в проверках других структур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8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УЦА ФСНСТ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Прокуратура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</a:t>
                      </a:r>
                      <a:endParaRPr lang="ru-RU" sz="1400" b="1" i="0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v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ФСБ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0</a:t>
                      </a:r>
                      <a:endParaRPr lang="ru-RU" sz="1400" b="1" i="0" u="none" strike="noStrike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Выявлено нарушений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178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162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Устранено нарушений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117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97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Выдано инспекторских предписаний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69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58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Составлено протоколов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44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47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Вынесено постановлений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54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наложенных штрафов (тыс. руб.)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651 000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512 000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 оплаченных штрафов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258 000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1 123 000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Направлено материалов в суды, в органы прокуратуры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2138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Взято на контроль расследований авиационных событий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51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70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  <a:tr h="4124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Рассмотрено отчетов по результатам расследований авиационных событий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09" marR="3109" marT="31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27</a:t>
                      </a:r>
                      <a:endParaRPr lang="ru-RU" sz="14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31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F0F6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flipH="1">
            <a:off x="1438525" y="1290158"/>
            <a:ext cx="5561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192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9417050" y="6237288"/>
            <a:ext cx="28892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352550" y="188913"/>
            <a:ext cx="7848600" cy="1384300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>
              <a:buClr>
                <a:srgbClr val="4E67C8"/>
              </a:buClr>
              <a:buFont typeface="Symbol" pitchFamily="18" charset="2"/>
              <a:buNone/>
              <a:defRPr/>
            </a:pPr>
            <a:r>
              <a:rPr lang="ru-RU" sz="2800" b="1" dirty="0" smtClean="0">
                <a:solidFill>
                  <a:srgbClr val="212745">
                    <a:lumMod val="75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авиационных событий взятых на контроль УГАН НОТБ ЦФО Ространснадзора                                                          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rgbClr val="151AD9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prstClr val="black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третьем квартале 2017 года</a:t>
            </a:r>
          </a:p>
        </p:txBody>
      </p:sp>
      <p:pic>
        <p:nvPicPr>
          <p:cNvPr id="11268" name="Picture 3" descr="Герб ФС"/>
          <p:cNvPicPr>
            <a:picLocks noChangeAspect="1" noChangeArrowheads="1"/>
          </p:cNvPicPr>
          <p:nvPr/>
        </p:nvPicPr>
        <p:blipFill>
          <a:blip r:embed="rId2" cstate="print">
            <a:lum bright="-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23825"/>
            <a:ext cx="955675" cy="919163"/>
          </a:xfrm>
          <a:prstGeom prst="rect">
            <a:avLst/>
          </a:prstGeom>
          <a:noFill/>
          <a:ln>
            <a:noFill/>
          </a:ln>
          <a:effectLst>
            <a:outerShdw dist="91581" dir="2021404" algn="ctr" rotWithShape="0">
              <a:srgbClr val="0000F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88114"/>
              </p:ext>
            </p:extLst>
          </p:nvPr>
        </p:nvGraphicFramePr>
        <p:xfrm>
          <a:off x="1496616" y="1628775"/>
          <a:ext cx="7488831" cy="519241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744415"/>
                <a:gridCol w="1287143"/>
                <a:gridCol w="1287143"/>
                <a:gridCol w="1170130"/>
              </a:tblGrid>
              <a:tr h="14815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Событие/количество</a:t>
                      </a:r>
                      <a:endParaRPr lang="ru-RU" sz="2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2200" b="1" kern="12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квартал 2016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квартал 2017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2017</a:t>
                      </a:r>
                      <a:endParaRPr lang="ru-RU" sz="22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Авария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Катастрофа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С. Инцидент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Инцидент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85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44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133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ПВС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ЧП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187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109</a:t>
                      </a:r>
                      <a:endParaRPr lang="ru-RU" sz="2400" b="1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49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155</a:t>
                      </a:r>
                      <a:endParaRPr lang="ru-RU" sz="2400" b="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01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352549" y="188913"/>
            <a:ext cx="8253413" cy="923330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700" b="1" dirty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Показатели надзорной деятельности УГАН НОТБ ЦФО Ространснадзора</a:t>
            </a:r>
            <a:r>
              <a:rPr lang="ru-RU" altLang="ru-RU" b="1" dirty="0" smtClean="0">
                <a:solidFill>
                  <a:prstClr val="black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третьем квартале </a:t>
            </a:r>
            <a:r>
              <a:rPr lang="ru-RU" altLang="ru-RU" sz="2700" b="1" dirty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2017 года</a:t>
            </a:r>
          </a:p>
        </p:txBody>
      </p:sp>
      <p:pic>
        <p:nvPicPr>
          <p:cNvPr id="7172" name="Picture 3" descr="Герб ФС"/>
          <p:cNvPicPr>
            <a:picLocks noChangeAspect="1" noChangeArrowheads="1"/>
          </p:cNvPicPr>
          <p:nvPr/>
        </p:nvPicPr>
        <p:blipFill>
          <a:blip r:embed="rId2" cstate="print">
            <a:lum bright="-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23825"/>
            <a:ext cx="955675" cy="919163"/>
          </a:xfrm>
          <a:prstGeom prst="rect">
            <a:avLst/>
          </a:prstGeom>
          <a:noFill/>
          <a:ln>
            <a:noFill/>
          </a:ln>
          <a:effectLst>
            <a:outerShdw dist="91581" dir="2021404" algn="ctr" rotWithShape="0">
              <a:srgbClr val="0000F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1"/>
          <p:cNvSpPr txBox="1">
            <a:spLocks noChangeArrowheads="1"/>
          </p:cNvSpPr>
          <p:nvPr/>
        </p:nvSpPr>
        <p:spPr bwMode="auto">
          <a:xfrm>
            <a:off x="873125" y="1019175"/>
            <a:ext cx="7967663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 КНМ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7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Плановые проверки</a:t>
            </a:r>
            <a:endParaRPr lang="en-US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Внеплановые проверки              </a:t>
            </a:r>
            <a:r>
              <a:rPr lang="en-US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Участие в проверках  др. структур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Проверок ВС на перроне</a:t>
            </a:r>
            <a:endParaRPr lang="en-US" altLang="ru-RU" sz="2700" b="1" dirty="0" smtClean="0">
              <a:solidFill>
                <a:srgbClr val="241AF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Выявлено нарушений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Выдано предписаний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Вынесено  постановлений                    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Сумма наложенных штрафов</a:t>
            </a:r>
            <a:endParaRPr lang="en-US" altLang="ru-RU" sz="27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ru-RU" alt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Сумма взысканных штрафов</a:t>
            </a:r>
            <a:endParaRPr lang="ru-RU" altLang="ru-RU" sz="1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Box 1"/>
          <p:cNvSpPr txBox="1">
            <a:spLocks noChangeArrowheads="1"/>
          </p:cNvSpPr>
          <p:nvPr/>
        </p:nvSpPr>
        <p:spPr bwMode="auto">
          <a:xfrm>
            <a:off x="6647290" y="1019175"/>
            <a:ext cx="1114022" cy="410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endParaRPr lang="ru-RU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337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41</a:t>
            </a:r>
            <a:endParaRPr lang="en-US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52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241AF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124</a:t>
            </a:r>
            <a:endParaRPr lang="en-US" altLang="ru-RU" sz="2700" b="1" dirty="0" smtClean="0">
              <a:solidFill>
                <a:srgbClr val="241AF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715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108 312</a:t>
            </a:r>
            <a:endParaRPr lang="en-US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en-US" altLang="ru-RU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TextBox 3"/>
          <p:cNvSpPr txBox="1">
            <a:spLocks noChangeArrowheads="1"/>
          </p:cNvSpPr>
          <p:nvPr/>
        </p:nvSpPr>
        <p:spPr bwMode="auto">
          <a:xfrm>
            <a:off x="5673725" y="4316413"/>
            <a:ext cx="3366563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700" b="1" dirty="0" smtClean="0">
              <a:solidFill>
                <a:srgbClr val="151AD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        5 639 0</a:t>
            </a:r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00 </a:t>
            </a:r>
            <a:r>
              <a:rPr lang="ru-RU" altLang="ru-RU" sz="2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en-US" altLang="ru-RU" sz="27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        4 456 </a:t>
            </a:r>
            <a:r>
              <a:rPr lang="en-US" altLang="ru-RU" sz="2700" b="1" dirty="0" smtClean="0">
                <a:solidFill>
                  <a:srgbClr val="151AD9"/>
                </a:solidFill>
                <a:latin typeface="Times New Roman" pitchFamily="18" charset="0"/>
                <a:cs typeface="Times New Roman" pitchFamily="18" charset="0"/>
              </a:rPr>
              <a:t>000 </a:t>
            </a:r>
            <a:r>
              <a:rPr lang="ru-RU" altLang="ru-RU" sz="2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altLang="ru-RU" sz="27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8" name="Номер слайда 1"/>
          <p:cNvSpPr txBox="1">
            <a:spLocks/>
          </p:cNvSpPr>
          <p:nvPr/>
        </p:nvSpPr>
        <p:spPr bwMode="auto">
          <a:xfrm>
            <a:off x="9273480" y="6538700"/>
            <a:ext cx="648072" cy="31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2122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theme1.xml><?xml version="1.0" encoding="utf-8"?>
<a:theme xmlns:a="http://schemas.openxmlformats.org/drawingml/2006/main" name="6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13869</TotalTime>
  <Words>849</Words>
  <Application>Microsoft Office PowerPoint</Application>
  <PresentationFormat>Лист A4 (210x297 мм)</PresentationFormat>
  <Paragraphs>370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6_Воздушный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yukaev_ay</dc:creator>
  <cp:lastModifiedBy>Лаврищев</cp:lastModifiedBy>
  <cp:revision>1309</cp:revision>
  <cp:lastPrinted>2017-10-24T15:22:45Z</cp:lastPrinted>
  <dcterms:created xsi:type="dcterms:W3CDTF">2010-02-04T06:27:32Z</dcterms:created>
  <dcterms:modified xsi:type="dcterms:W3CDTF">2017-10-25T12:00:01Z</dcterms:modified>
</cp:coreProperties>
</file>