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54" r:id="rId2"/>
  </p:sldMasterIdLst>
  <p:notesMasterIdLst>
    <p:notesMasterId r:id="rId18"/>
  </p:notesMasterIdLst>
  <p:sldIdLst>
    <p:sldId id="869" r:id="rId3"/>
    <p:sldId id="876" r:id="rId4"/>
    <p:sldId id="877" r:id="rId5"/>
    <p:sldId id="878" r:id="rId6"/>
    <p:sldId id="879" r:id="rId7"/>
    <p:sldId id="880" r:id="rId8"/>
    <p:sldId id="881" r:id="rId9"/>
    <p:sldId id="882" r:id="rId10"/>
    <p:sldId id="883" r:id="rId11"/>
    <p:sldId id="884" r:id="rId12"/>
    <p:sldId id="885" r:id="rId13"/>
    <p:sldId id="886" r:id="rId14"/>
    <p:sldId id="887" r:id="rId15"/>
    <p:sldId id="890" r:id="rId16"/>
    <p:sldId id="888" r:id="rId17"/>
  </p:sldIdLst>
  <p:sldSz cx="9906000" cy="6858000" type="A4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ronova_my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FBD7"/>
    <a:srgbClr val="00FF00"/>
    <a:srgbClr val="AEFA9C"/>
    <a:srgbClr val="FFC489"/>
    <a:srgbClr val="E0FBFE"/>
    <a:srgbClr val="FE8AF0"/>
    <a:srgbClr val="93F1FB"/>
    <a:srgbClr val="FFD3A7"/>
    <a:srgbClr val="8FF9C1"/>
    <a:srgbClr val="7C94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4" autoAdjust="0"/>
    <p:restoredTop sz="97824" autoAdjust="0"/>
  </p:normalViewPr>
  <p:slideViewPr>
    <p:cSldViewPr>
      <p:cViewPr>
        <p:scale>
          <a:sx n="100" d="100"/>
          <a:sy n="100" d="100"/>
        </p:scale>
        <p:origin x="-734" y="-10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149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51" cy="49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29" y="0"/>
            <a:ext cx="2946351" cy="49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5AEB487-FC20-4495-AE6E-D60BA7E92E62}" type="datetimeFigureOut">
              <a:rPr lang="ru-RU"/>
              <a:pPr>
                <a:defRPr/>
              </a:pPr>
              <a:t>16.01.2018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9" y="4715273"/>
            <a:ext cx="5437821" cy="4466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960"/>
            <a:ext cx="2946351" cy="4960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29" y="9428960"/>
            <a:ext cx="2946351" cy="4960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01AA8ED-AA28-4CAA-A64F-771309F830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0950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6611" y="5052560"/>
            <a:ext cx="610676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5721" y="3132290"/>
            <a:ext cx="7773297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A12BB-7FEB-45F1-BC8A-C10BD5434594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B5535-8437-4EED-8C7E-B1B9E3068A5D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840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63750" y="731519"/>
            <a:ext cx="69342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C7DD7-FE67-4716-9B45-3A0EFD6C0261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09B6D-B1D7-4ED7-BBF5-831BC88894C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126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49904" y="376518"/>
            <a:ext cx="222885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01127" y="731523"/>
            <a:ext cx="5231728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1EEF0-86F3-44F7-94F1-201C886AE722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63443-0B06-4CD2-9CB7-6C979BD8562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13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95374" y="274562"/>
            <a:ext cx="8915254" cy="58516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D7547-0F38-4E61-848A-CBD2F41655E0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B945B-BB89-4C86-981E-8DF377E4D61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987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6611" y="5052560"/>
            <a:ext cx="610676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5721" y="3132290"/>
            <a:ext cx="7773297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B4132-BF16-4F1F-B429-BC2B4E9ACEBD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59E5C-2784-434D-B81D-0051997353E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765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238250" y="731520"/>
            <a:ext cx="69342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41536-C029-433E-9D0F-9186E459D0BD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6858F-911A-4C86-A19C-8479C461E425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773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2628" y="2172648"/>
            <a:ext cx="6463888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0980" y="4607511"/>
            <a:ext cx="646803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0C3F9-DACE-4251-8882-F2FA37A760FD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26070-FF0F-4F7E-9E4E-73AEBF034D1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770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38249" y="731519"/>
            <a:ext cx="3625596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731520"/>
            <a:ext cx="3625596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68B13-EC33-408A-B613-665CC7B699BC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8C98F-91A3-400A-A5B9-A98D385D00F6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350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8250" y="731520"/>
            <a:ext cx="3625596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2818" y="1400327"/>
            <a:ext cx="3625596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4577" y="731520"/>
            <a:ext cx="3625596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1399032"/>
            <a:ext cx="3625596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9CE5A-3B3D-4371-B789-81F863033364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94678-1DC6-465C-9B96-DE3AA9A214D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9647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83689-3DAA-4F05-93FA-F98DD8F420D9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18469-F99D-4DD7-A63E-B734FE2D946F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3581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2DC1F-21AB-49D7-89F9-5C7FD9CBC9F8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2C1BE-9D6F-4298-8FCB-38C2DE6663FA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3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238250" y="731520"/>
            <a:ext cx="69342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C89AE-F675-461C-8FF7-91DB2CEA5EA0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6CD41-758D-4934-B9F7-C7E7650B51DD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1361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020" y="2209815"/>
            <a:ext cx="3939092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316" y="731520"/>
            <a:ext cx="4351842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65412" y="3497802"/>
            <a:ext cx="3671048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9FC6E-FDC7-4C82-926E-E006DCE8E54F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A8865-6A83-4BBA-9516-B37823705C0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6015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48106" y="1143000"/>
            <a:ext cx="44577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1044" y="1010486"/>
            <a:ext cx="4001957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873" y="4464421"/>
            <a:ext cx="6915500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8AC5D-F891-48F7-A2D0-8CC67A159572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82552-08E8-465E-8F1E-70374CAE2D8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1615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63750" y="731519"/>
            <a:ext cx="69342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8029A-23CC-4373-8D30-4BC7D22D5FA7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9A158-5A5A-4FE1-BA44-17D7ED420B4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8326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49904" y="376518"/>
            <a:ext cx="222885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01127" y="731523"/>
            <a:ext cx="5231728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EEA1C-9A00-4925-975C-A3901A34DCDF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D237A-3DAB-48C3-8BF9-7ECE22A7F01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332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95374" y="274562"/>
            <a:ext cx="8915254" cy="58516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CFBF6-E444-4FA7-82F1-DE82D51C8539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065CA-1EA3-487C-B57A-8647F124C5FF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72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2628" y="2172648"/>
            <a:ext cx="6463888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0980" y="4607511"/>
            <a:ext cx="646803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43162-30FD-4F55-A02F-C9413D7B3AD6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0F013-FDE7-40D5-B26F-1824E15F4F3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978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38249" y="731519"/>
            <a:ext cx="3625596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032248" y="731520"/>
            <a:ext cx="3625596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DD5BB-AA8E-465A-9479-B92504EDBE6F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22AB9-6A89-4F75-AFD7-907D18E140BB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155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8250" y="731520"/>
            <a:ext cx="3625596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2818" y="1400327"/>
            <a:ext cx="3625596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4577" y="731520"/>
            <a:ext cx="3625596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0" y="1399032"/>
            <a:ext cx="3625596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F8D37-AC00-4EE2-A848-3F0A8CEE97EA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0811F-A579-44C3-B7DA-C673B809C90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298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705A8-DE07-4BE5-B1F9-B8EAD03907C0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81142-E977-4F42-B332-957263B2DAD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59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60B45-59A2-4D0D-8B23-F1DF8330D59B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349F9-8EB6-47A2-AF23-2138EF9976E2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55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020" y="2209815"/>
            <a:ext cx="3939092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6316" y="731520"/>
            <a:ext cx="4351842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65412" y="3497802"/>
            <a:ext cx="3671048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A8C0C-2E98-4580-8A8A-61AE81165581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5D9A8-CDAE-4172-BF6B-DC61C13021B6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979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906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906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848106" y="1143000"/>
            <a:ext cx="44577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1044" y="1010486"/>
            <a:ext cx="4001957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873" y="4464421"/>
            <a:ext cx="6915500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97F34-4B98-4377-93B6-2FA33CA9391A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B9094-D4CD-4236-8314-5B93FC8ECE13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161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906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906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3106" y="4371975"/>
            <a:ext cx="705485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38250" y="731838"/>
            <a:ext cx="69342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86550" y="6172214"/>
            <a:ext cx="2724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7FB52DB2-A4DD-48B6-A93E-1D7461681671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  <a:cs typeface="+mn-cs"/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5300" y="6172214"/>
            <a:ext cx="3632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27500" y="6172214"/>
            <a:ext cx="1981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B06FEA40-7390-4489-ABA2-10A6EA625380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  <a:cs typeface="+mn-cs"/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833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906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906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906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906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3106" y="4371975"/>
            <a:ext cx="705485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38250" y="731838"/>
            <a:ext cx="69342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86550" y="6172214"/>
            <a:ext cx="2724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B2C30058-9C15-4573-A173-E0F5BEACD902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  <a:cs typeface="+mn-cs"/>
              </a:rPr>
              <a:pPr>
                <a:defRPr/>
              </a:pPr>
              <a:t>16.01.2018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5300" y="6172214"/>
            <a:ext cx="3632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27500" y="6172214"/>
            <a:ext cx="1981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F6ACF41A-D949-462D-A773-EB4232229084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  <a:cs typeface="+mn-cs"/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lumMod val="50000"/>
                  <a:lumOff val="50000"/>
                </a:prstClr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648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5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6.pn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7.pn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8.pn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9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0.pn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1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2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3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4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Объект 3"/>
          <p:cNvPicPr>
            <a:picLocks noGrp="1" noChangeAspect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7" y="120650"/>
            <a:ext cx="9794875" cy="6621463"/>
          </a:xfrm>
        </p:spPr>
      </p:pic>
      <p:pic>
        <p:nvPicPr>
          <p:cNvPr id="5123" name="Picture 6" descr="Герб Российской Федерации (герб России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3" y="155575"/>
            <a:ext cx="82391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36650" y="1057275"/>
            <a:ext cx="7562850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+mn-cs"/>
              </a:rPr>
              <a:t>МИНИСТЕРСТВО ТРАНСПОРТА РОССИЙСКОЙ ФЕДЕРАЦИИ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+mn-cs"/>
              </a:rPr>
              <a:t/>
            </a:r>
            <a:b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+mn-cs"/>
              </a:rPr>
            </a:b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cs typeface="+mn-cs"/>
              </a:rPr>
              <a:t>ФЕДЕРАЛЬНАЯ СЛУЖБА ПО НАДЗОРУ В СФЕРЕ ТРАНСПОРТА</a:t>
            </a:r>
          </a:p>
        </p:txBody>
      </p:sp>
      <p:sp>
        <p:nvSpPr>
          <p:cNvPr id="2053" name="Прямоугольник 7"/>
          <p:cNvSpPr>
            <a:spLocks noChangeArrowheads="1"/>
          </p:cNvSpPr>
          <p:nvPr/>
        </p:nvSpPr>
        <p:spPr bwMode="auto">
          <a:xfrm>
            <a:off x="57150" y="1643050"/>
            <a:ext cx="9734550" cy="156966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EB805F"/>
                </a:solidFill>
                <a:effectLst>
                  <a:glow rad="63500">
                    <a:srgbClr val="5DCEAF">
                      <a:satMod val="175000"/>
                      <a:alpha val="40000"/>
                    </a:srgbClr>
                  </a:glow>
                </a:effectLst>
                <a:latin typeface="Arial Narrow" pitchFamily="34" charset="0"/>
                <a:cs typeface="Times New Roman" pitchFamily="18" charset="0"/>
              </a:rPr>
              <a:t>Управление государственного авиационного надзора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EB805F"/>
                </a:solidFill>
                <a:effectLst>
                  <a:glow rad="63500">
                    <a:srgbClr val="5DCEAF">
                      <a:satMod val="175000"/>
                      <a:alpha val="40000"/>
                    </a:srgbClr>
                  </a:glow>
                </a:effectLst>
                <a:latin typeface="Arial Narrow" pitchFamily="34" charset="0"/>
                <a:cs typeface="Times New Roman" pitchFamily="18" charset="0"/>
              </a:rPr>
              <a:t>и надзора за обеспечением транспортной безопасности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EB805F"/>
                </a:solidFill>
                <a:effectLst>
                  <a:glow rad="63500">
                    <a:srgbClr val="5DCEAF">
                      <a:satMod val="175000"/>
                      <a:alpha val="40000"/>
                    </a:srgbClr>
                  </a:glow>
                </a:effectLst>
                <a:latin typeface="Arial Narrow" pitchFamily="34" charset="0"/>
                <a:cs typeface="Times New Roman" pitchFamily="18" charset="0"/>
              </a:rPr>
              <a:t>по Центральному федеральному округу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EB805F"/>
                </a:solidFill>
                <a:effectLst>
                  <a:glow rad="63500">
                    <a:srgbClr val="5DCEAF">
                      <a:satMod val="175000"/>
                      <a:alpha val="40000"/>
                    </a:srgbClr>
                  </a:glow>
                </a:effectLst>
                <a:latin typeface="Arial Narrow" pitchFamily="34" charset="0"/>
                <a:cs typeface="Times New Roman" pitchFamily="18" charset="0"/>
              </a:rPr>
              <a:t>Федеральной службы по надзору в сфере тран</a:t>
            </a:r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FF5D5D"/>
                </a:solidFill>
                <a:effectLst>
                  <a:glow rad="63500">
                    <a:srgbClr val="5DCEAF">
                      <a:satMod val="175000"/>
                      <a:alpha val="40000"/>
                    </a:srgbClr>
                  </a:glow>
                </a:effectLst>
                <a:latin typeface="Arial Narrow" pitchFamily="34" charset="0"/>
                <a:cs typeface="Times New Roman" pitchFamily="18" charset="0"/>
              </a:rPr>
              <a:t>спорта</a:t>
            </a:r>
            <a:endParaRPr lang="ru-RU" sz="2400" dirty="0">
              <a:ln>
                <a:solidFill>
                  <a:srgbClr val="FF0000"/>
                </a:solidFill>
              </a:ln>
              <a:solidFill>
                <a:srgbClr val="FF5D5D"/>
              </a:solidFill>
              <a:effectLst>
                <a:glow rad="63500">
                  <a:srgbClr val="5DCEAF">
                    <a:satMod val="175000"/>
                    <a:alpha val="40000"/>
                  </a:srgbClr>
                </a:glow>
              </a:effectLst>
              <a:latin typeface="Trebuchet MS"/>
              <a:cs typeface="+mn-cs"/>
            </a:endParaRPr>
          </a:p>
        </p:txBody>
      </p:sp>
      <p:sp>
        <p:nvSpPr>
          <p:cNvPr id="8198" name="TextBox 9"/>
          <p:cNvSpPr txBox="1">
            <a:spLocks noChangeArrowheads="1"/>
          </p:cNvSpPr>
          <p:nvPr/>
        </p:nvSpPr>
        <p:spPr bwMode="auto">
          <a:xfrm>
            <a:off x="57150" y="3212716"/>
            <a:ext cx="9625012" cy="3339376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endParaRPr lang="ru-RU" altLang="ru-RU" sz="2800" b="1" dirty="0">
              <a:solidFill>
                <a:prstClr val="black"/>
              </a:solidFill>
              <a:effectLst>
                <a:glow rad="63500">
                  <a:srgbClr val="5ECCF3">
                    <a:satMod val="175000"/>
                    <a:alpha val="40000"/>
                  </a:srgbClr>
                </a:glow>
              </a:effectLst>
              <a:latin typeface="Calibri" pitchFamily="34" charset="0"/>
              <a:cs typeface="+mn-cs"/>
            </a:endParaRPr>
          </a:p>
          <a:p>
            <a:pPr algn="ctr">
              <a:defRPr/>
            </a:pPr>
            <a:r>
              <a:rPr lang="ru-RU" altLang="ru-RU" sz="2800" b="1" dirty="0" smtClean="0">
                <a:solidFill>
                  <a:srgbClr val="7030A0"/>
                </a:solidFill>
                <a:effectLst>
                  <a:glow rad="63500">
                    <a:srgbClr val="5ECCF3">
                      <a:satMod val="175000"/>
                      <a:alpha val="40000"/>
                    </a:srgbClr>
                  </a:glow>
                </a:effectLst>
                <a:latin typeface="Calibri" pitchFamily="34" charset="0"/>
                <a:cs typeface="+mn-cs"/>
              </a:rPr>
              <a:t>«Применение риск-ориентированного подхода при организации поведения государственного контроля (надзора) </a:t>
            </a:r>
            <a:endParaRPr lang="ru-RU" altLang="ru-RU" sz="2800" b="1" dirty="0">
              <a:solidFill>
                <a:srgbClr val="7030A0"/>
              </a:solidFill>
              <a:effectLst>
                <a:glow rad="63500">
                  <a:srgbClr val="5ECCF3">
                    <a:satMod val="175000"/>
                    <a:alpha val="40000"/>
                  </a:srgbClr>
                </a:glow>
              </a:effectLst>
              <a:latin typeface="Calibri" pitchFamily="34" charset="0"/>
              <a:cs typeface="+mn-cs"/>
            </a:endParaRPr>
          </a:p>
          <a:p>
            <a:pPr algn="r">
              <a:spcAft>
                <a:spcPts val="600"/>
              </a:spcAft>
              <a:defRPr/>
            </a:pPr>
            <a:endParaRPr lang="ru-RU" altLang="ru-RU" sz="2000" b="1" dirty="0">
              <a:solidFill>
                <a:prstClr val="black"/>
              </a:solidFill>
              <a:latin typeface="Calibri" pitchFamily="34" charset="0"/>
              <a:cs typeface="+mn-cs"/>
            </a:endParaRPr>
          </a:p>
          <a:p>
            <a:pPr algn="r">
              <a:spcAft>
                <a:spcPts val="600"/>
              </a:spcAft>
              <a:defRPr/>
            </a:pPr>
            <a:endParaRPr lang="ru-RU" altLang="ru-RU" sz="2000" b="1" dirty="0" smtClean="0">
              <a:solidFill>
                <a:srgbClr val="2A267E"/>
              </a:solidFill>
              <a:latin typeface="Calibri" pitchFamily="34" charset="0"/>
              <a:cs typeface="+mn-cs"/>
            </a:endParaRPr>
          </a:p>
          <a:p>
            <a:pPr algn="r">
              <a:spcAft>
                <a:spcPts val="600"/>
              </a:spcAft>
              <a:defRPr/>
            </a:pPr>
            <a:r>
              <a:rPr lang="ru-RU" altLang="ru-RU" sz="2000" b="1" dirty="0" smtClean="0">
                <a:solidFill>
                  <a:srgbClr val="2A267E"/>
                </a:solidFill>
                <a:latin typeface="Calibri" pitchFamily="34" charset="0"/>
                <a:cs typeface="+mn-cs"/>
              </a:rPr>
              <a:t>январь  2018 </a:t>
            </a:r>
            <a:r>
              <a:rPr lang="ru-RU" altLang="ru-RU" sz="2000" b="1" dirty="0">
                <a:solidFill>
                  <a:srgbClr val="2A267E"/>
                </a:solidFill>
                <a:latin typeface="Calibri" pitchFamily="34" charset="0"/>
                <a:cs typeface="+mn-cs"/>
              </a:rPr>
              <a:t>года   </a:t>
            </a:r>
            <a:endParaRPr lang="ru-RU" altLang="ru-RU" sz="2000" dirty="0">
              <a:solidFill>
                <a:srgbClr val="2A267E"/>
              </a:solidFill>
              <a:latin typeface="Calibri" pitchFamily="34" charset="0"/>
              <a:cs typeface="+mn-cs"/>
            </a:endParaRPr>
          </a:p>
          <a:p>
            <a:pPr>
              <a:defRPr/>
            </a:pPr>
            <a:endParaRPr lang="ru-RU" altLang="ru-RU" sz="2400" dirty="0">
              <a:solidFill>
                <a:srgbClr val="2A267E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5127" name="TextBox 2"/>
          <p:cNvSpPr txBox="1">
            <a:spLocks noChangeArrowheads="1"/>
          </p:cNvSpPr>
          <p:nvPr/>
        </p:nvSpPr>
        <p:spPr bwMode="auto">
          <a:xfrm>
            <a:off x="338146" y="5732476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 sz="2400" smtClean="0">
              <a:solidFill>
                <a:prstClr val="black"/>
              </a:solidFill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1307566"/>
      </p:ext>
    </p:extLst>
  </p:cSld>
  <p:clrMapOvr>
    <a:masterClrMapping/>
  </p:clrMapOvr>
  <p:transition spd="slow"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10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316218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esktop\РЕФОРМА КНД\слайды риск ориентир подход\Безымянный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84" y="723900"/>
            <a:ext cx="8530729" cy="5585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11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316218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User\Desktop\РЕФОРМА КНД\слайды риск ориентир подход\Безымянный1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76" y="681038"/>
            <a:ext cx="8712274" cy="562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12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114009"/>
              </p:ext>
            </p:extLst>
          </p:nvPr>
        </p:nvGraphicFramePr>
        <p:xfrm>
          <a:off x="2865446" y="1628775"/>
          <a:ext cx="4656137" cy="3672436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4590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4590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4590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4590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4590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4590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4590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4590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1988840"/>
            <a:ext cx="7620000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User\Desktop\РЕФОРМА КНД\слайды риск ориентир подход\Безымянный1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72" b="1"/>
          <a:stretch/>
        </p:blipFill>
        <p:spPr bwMode="auto">
          <a:xfrm>
            <a:off x="848543" y="1412776"/>
            <a:ext cx="8637345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64568" y="344850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ФОРМИРОВАНИЯ СИСТЕМЫ УПРАВЛЕНИЯ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РИСКАМИ УГАН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НОТБ ЦФО РОСТРАНСНАДЗОРА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13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316218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688" y="1700808"/>
            <a:ext cx="5112568" cy="35356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User\Desktop\РЕФОРМА КНД\слайды риск ориентир подход\Безымянный1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9"/>
          <a:stretch/>
        </p:blipFill>
        <p:spPr bwMode="auto">
          <a:xfrm>
            <a:off x="848544" y="1340768"/>
            <a:ext cx="8678937" cy="483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08584" y="344850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ФОРМИРОВАНИЯ СИСТЕМЫ УПРАВЛЕНИЯ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РИСКАМИ УГАН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НОТБ ЦФО РОСТРАНСНАДЗОРА</a:t>
            </a:r>
            <a:endParaRPr lang="ru-RU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14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141394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User\Desktop\РЕФОРМА КНД\слайды риск ориентир подход\Безымянный1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85" y="671513"/>
            <a:ext cx="8496944" cy="551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5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15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141394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User\Desktop\РЕФОРМА КНД\слайды риск ориентир подход\Безымянный1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84" y="671513"/>
            <a:ext cx="8583116" cy="551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5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2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468111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РЕФОРМА КНД\слайды риск ориентир подход\Безымянный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592" y="636776"/>
            <a:ext cx="8270520" cy="560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45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3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316218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ser\Desktop\РЕФОРМА КНД\слайды риск ориентир подход\Безымянный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704" y="593154"/>
            <a:ext cx="8000528" cy="571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4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316218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\Desktop\РЕФОРМА КНД\слайды риск ориентир подход\Безымянный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83" y="593154"/>
            <a:ext cx="8496945" cy="564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5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316218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User\Desktop\РЕФОРМА КНД\слайды риск ориентир подход\Безымянный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84" y="692696"/>
            <a:ext cx="8224800" cy="548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6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316218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User\Desktop\РЕФОРМА КНД\слайды риск ориентир подход\Безымянный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84" y="597419"/>
            <a:ext cx="8348613" cy="564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7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316218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User\Desktop\РЕФОРМА КНД\слайды риск ориентир подход\Безымянный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84" y="694731"/>
            <a:ext cx="8362900" cy="555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8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316218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User\Desktop\РЕФОРМА КНД\слайды риск ориентир подход\Безымянный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84" y="705812"/>
            <a:ext cx="8433767" cy="553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409385" y="6237302"/>
            <a:ext cx="129659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2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Слайд 9</a:t>
            </a:r>
          </a:p>
        </p:txBody>
      </p:sp>
      <p:pic>
        <p:nvPicPr>
          <p:cNvPr id="11268" name="Picture 3" descr="Герб ФС"/>
          <p:cNvPicPr>
            <a:picLocks noChangeAspect="1" noChangeArrowheads="1"/>
          </p:cNvPicPr>
          <p:nvPr/>
        </p:nvPicPr>
        <p:blipFill>
          <a:blip r:embed="rId2" cstate="print">
            <a:lum bright="-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2" y="133573"/>
            <a:ext cx="955676" cy="919163"/>
          </a:xfrm>
          <a:prstGeom prst="rect">
            <a:avLst/>
          </a:prstGeom>
          <a:noFill/>
          <a:ln>
            <a:noFill/>
          </a:ln>
          <a:effectLst>
            <a:outerShdw dist="91581" dir="2021404" algn="ctr" rotWithShape="0">
              <a:srgbClr val="0000F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316218"/>
              </p:ext>
            </p:extLst>
          </p:nvPr>
        </p:nvGraphicFramePr>
        <p:xfrm>
          <a:off x="2865446" y="1628775"/>
          <a:ext cx="4656137" cy="443865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2664310"/>
                <a:gridCol w="1991827"/>
              </a:tblGrid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событие</a:t>
                      </a:r>
                      <a:endParaRPr lang="ru-RU" sz="22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2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Авария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Катастрофа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С. 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Инцидент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133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ПВС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ЧП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22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2A267E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2400" dirty="0">
                        <a:solidFill>
                          <a:srgbClr val="2A267E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1028" name="Picture 4" descr="http://www.cooktrack.com/documents/f8132efede7045b67775822be9911639/img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68" y="836712"/>
            <a:ext cx="7620000" cy="52696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User\Desktop\РЕФОРМА КНД\слайды риск ориентир подход\Безымянный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551" y="638175"/>
            <a:ext cx="8506346" cy="558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8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heme/theme1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13788</TotalTime>
  <Words>352</Words>
  <Application>Microsoft Office PowerPoint</Application>
  <PresentationFormat>Лист A4 (210x297 мм)</PresentationFormat>
  <Paragraphs>250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2_Воздушный поток</vt:lpstr>
      <vt:lpstr>6_Воздушный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yukaev_ay</dc:creator>
  <cp:lastModifiedBy>Лаврищев</cp:lastModifiedBy>
  <cp:revision>1299</cp:revision>
  <cp:lastPrinted>2017-10-09T09:57:02Z</cp:lastPrinted>
  <dcterms:created xsi:type="dcterms:W3CDTF">2010-02-04T06:27:32Z</dcterms:created>
  <dcterms:modified xsi:type="dcterms:W3CDTF">2018-01-16T09:06:16Z</dcterms:modified>
</cp:coreProperties>
</file>